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4"/>
    <p:sldId id="257" r:id="rId65"/>
    <p:sldId id="258" r:id="rId66"/>
    <p:sldId id="259" r:id="rId67"/>
    <p:sldId id="260" r:id="rId68"/>
    <p:sldId id="261" r:id="rId69"/>
    <p:sldId id="262" r:id="rId70"/>
    <p:sldId id="263" r:id="rId71"/>
    <p:sldId id="264" r:id="rId72"/>
    <p:sldId id="265" r:id="rId73"/>
    <p:sldId id="266" r:id="rId7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ejaVu Serif" charset="1" panose="02060603050605020204"/>
      <p:regular r:id="rId10"/>
    </p:embeddedFont>
    <p:embeddedFont>
      <p:font typeface="DejaVu Serif Bold" charset="1" panose="02060803050605020204"/>
      <p:regular r:id="rId11"/>
    </p:embeddedFont>
    <p:embeddedFont>
      <p:font typeface="DejaVu Serif Italics" charset="1" panose="020606030503050B0204"/>
      <p:regular r:id="rId12"/>
    </p:embeddedFont>
    <p:embeddedFont>
      <p:font typeface="DejaVu Serif Bold Italics" charset="1" panose="020608030503050B0204"/>
      <p:regular r:id="rId13"/>
    </p:embeddedFont>
    <p:embeddedFont>
      <p:font typeface="Canva Sans" charset="1" panose="020B0503030501040103"/>
      <p:regular r:id="rId14"/>
    </p:embeddedFont>
    <p:embeddedFont>
      <p:font typeface="Canva Sans Bold" charset="1" panose="020B0803030501040103"/>
      <p:regular r:id="rId15"/>
    </p:embeddedFont>
    <p:embeddedFont>
      <p:font typeface="Canva Sans Italics" charset="1" panose="020B0503030501040103"/>
      <p:regular r:id="rId16"/>
    </p:embeddedFont>
    <p:embeddedFont>
      <p:font typeface="Canva Sans Bold Italics" charset="1" panose="020B0803030501040103"/>
      <p:regular r:id="rId17"/>
    </p:embeddedFont>
    <p:embeddedFont>
      <p:font typeface="Roca One" charset="1" panose="00000500000000000000"/>
      <p:regular r:id="rId18"/>
    </p:embeddedFont>
    <p:embeddedFont>
      <p:font typeface="Roca One Bold" charset="1" panose="00000800000000000000"/>
      <p:regular r:id="rId19"/>
    </p:embeddedFont>
    <p:embeddedFont>
      <p:font typeface="Roca One Italics" charset="1" panose="00000500000000000000"/>
      <p:regular r:id="rId20"/>
    </p:embeddedFont>
    <p:embeddedFont>
      <p:font typeface="Roca One Bold Italics" charset="1" panose="00000800000000000000"/>
      <p:regular r:id="rId21"/>
    </p:embeddedFont>
    <p:embeddedFont>
      <p:font typeface="Roca One Thin" charset="1" panose="00000200000000000000"/>
      <p:regular r:id="rId22"/>
    </p:embeddedFont>
    <p:embeddedFont>
      <p:font typeface="Roca One Thin Italics" charset="1" panose="00000200000000000000"/>
      <p:regular r:id="rId23"/>
    </p:embeddedFont>
    <p:embeddedFont>
      <p:font typeface="Roca One Light" charset="1" panose="00000400000000000000"/>
      <p:regular r:id="rId24"/>
    </p:embeddedFont>
    <p:embeddedFont>
      <p:font typeface="Roca One Light Italics" charset="1" panose="00000400000000000000"/>
      <p:regular r:id="rId25"/>
    </p:embeddedFont>
    <p:embeddedFont>
      <p:font typeface="Roca One Ultra-Bold" charset="1" panose="00000A00000000000000"/>
      <p:regular r:id="rId26"/>
    </p:embeddedFont>
    <p:embeddedFont>
      <p:font typeface="Roca One Ultra-Bold Italics" charset="1" panose="00000A00000000000000"/>
      <p:regular r:id="rId27"/>
    </p:embeddedFont>
    <p:embeddedFont>
      <p:font typeface="Roca One Heavy" charset="1" panose="00000A00000000000000"/>
      <p:regular r:id="rId28"/>
    </p:embeddedFont>
    <p:embeddedFont>
      <p:font typeface="Roca One Heavy Italics" charset="1" panose="00000A00000000000000"/>
      <p:regular r:id="rId29"/>
    </p:embeddedFont>
    <p:embeddedFont>
      <p:font typeface="Muller" charset="1" panose="00000500000000000000"/>
      <p:regular r:id="rId30"/>
    </p:embeddedFont>
    <p:embeddedFont>
      <p:font typeface="Muller Bold" charset="1" panose="00000800000000000000"/>
      <p:regular r:id="rId31"/>
    </p:embeddedFont>
    <p:embeddedFont>
      <p:font typeface="Muller Italics" charset="1" panose="00000500000000000000"/>
      <p:regular r:id="rId32"/>
    </p:embeddedFont>
    <p:embeddedFont>
      <p:font typeface="Muller Bold Italics" charset="1" panose="00000800000000000000"/>
      <p:regular r:id="rId33"/>
    </p:embeddedFont>
    <p:embeddedFont>
      <p:font typeface="Muller Thin" charset="1" panose="00000200000000000000"/>
      <p:regular r:id="rId34"/>
    </p:embeddedFont>
    <p:embeddedFont>
      <p:font typeface="Muller Thin Italics" charset="1" panose="00000200000000000000"/>
      <p:regular r:id="rId35"/>
    </p:embeddedFont>
    <p:embeddedFont>
      <p:font typeface="Muller Ultra-Bold" charset="1" panose="00000900000000000000"/>
      <p:regular r:id="rId36"/>
    </p:embeddedFont>
    <p:embeddedFont>
      <p:font typeface="Muller Ultra-Bold Italics" charset="1" panose="00000900000000000000"/>
      <p:regular r:id="rId37"/>
    </p:embeddedFont>
    <p:embeddedFont>
      <p:font typeface="Muller Heavy" charset="1" panose="00000A00000000000000"/>
      <p:regular r:id="rId38"/>
    </p:embeddedFont>
    <p:embeddedFont>
      <p:font typeface="Muller Heavy Italics" charset="1" panose="00000A00000000000000"/>
      <p:regular r:id="rId39"/>
    </p:embeddedFont>
    <p:embeddedFont>
      <p:font typeface="Rubik" charset="1" panose="00000000000000000000"/>
      <p:regular r:id="rId40"/>
    </p:embeddedFont>
    <p:embeddedFont>
      <p:font typeface="Rubik Bold" charset="1" panose="00000800000000000000"/>
      <p:regular r:id="rId41"/>
    </p:embeddedFont>
    <p:embeddedFont>
      <p:font typeface="Rubik Italics" charset="1" panose="00000000000000000000"/>
      <p:regular r:id="rId42"/>
    </p:embeddedFont>
    <p:embeddedFont>
      <p:font typeface="Rubik Bold Italics" charset="1" panose="00000800000000000000"/>
      <p:regular r:id="rId43"/>
    </p:embeddedFont>
    <p:embeddedFont>
      <p:font typeface="Rubik Light" charset="1" panose="00000400000000000000"/>
      <p:regular r:id="rId44"/>
    </p:embeddedFont>
    <p:embeddedFont>
      <p:font typeface="Rubik Light Italics" charset="1" panose="00000400000000000000"/>
      <p:regular r:id="rId45"/>
    </p:embeddedFont>
    <p:embeddedFont>
      <p:font typeface="Rubik Medium" charset="1" panose="00000600000000000000"/>
      <p:regular r:id="rId46"/>
    </p:embeddedFont>
    <p:embeddedFont>
      <p:font typeface="Rubik Medium Italics" charset="1" panose="00000600000000000000"/>
      <p:regular r:id="rId47"/>
    </p:embeddedFont>
    <p:embeddedFont>
      <p:font typeface="Rubik Semi-Bold" charset="1" panose="00000000000000000000"/>
      <p:regular r:id="rId48"/>
    </p:embeddedFont>
    <p:embeddedFont>
      <p:font typeface="Rubik Semi-Bold Italics" charset="1" panose="00000000000000000000"/>
      <p:regular r:id="rId49"/>
    </p:embeddedFont>
    <p:embeddedFont>
      <p:font typeface="Rubik Heavy" charset="1" panose="00000A00000000000000"/>
      <p:regular r:id="rId50"/>
    </p:embeddedFont>
    <p:embeddedFont>
      <p:font typeface="Rubik Heavy Italics" charset="1" panose="00000A00000000000000"/>
      <p:regular r:id="rId51"/>
    </p:embeddedFont>
    <p:embeddedFont>
      <p:font typeface="Inter" charset="1" panose="020B0502030000000004"/>
      <p:regular r:id="rId52"/>
    </p:embeddedFont>
    <p:embeddedFont>
      <p:font typeface="Inter Bold" charset="1" panose="020B0802030000000004"/>
      <p:regular r:id="rId53"/>
    </p:embeddedFont>
    <p:embeddedFont>
      <p:font typeface="Inter Italics" charset="1" panose="020B0502030000000004"/>
      <p:regular r:id="rId54"/>
    </p:embeddedFont>
    <p:embeddedFont>
      <p:font typeface="Inter Bold Italics" charset="1" panose="020B0802030000000004"/>
      <p:regular r:id="rId55"/>
    </p:embeddedFont>
    <p:embeddedFont>
      <p:font typeface="Inter Thin" charset="1" panose="020B0A02050000000004"/>
      <p:regular r:id="rId56"/>
    </p:embeddedFont>
    <p:embeddedFont>
      <p:font typeface="Inter Thin Italics" charset="1" panose="020B0A02050000000004"/>
      <p:regular r:id="rId57"/>
    </p:embeddedFont>
    <p:embeddedFont>
      <p:font typeface="Inter Extra-Light" charset="1" panose="02000503000000020004"/>
      <p:regular r:id="rId58"/>
    </p:embeddedFont>
    <p:embeddedFont>
      <p:font typeface="Inter Light" charset="1" panose="02000503000000020004"/>
      <p:regular r:id="rId59"/>
    </p:embeddedFont>
    <p:embeddedFont>
      <p:font typeface="Inter Medium" charset="1" panose="02000503000000020004"/>
      <p:regular r:id="rId60"/>
    </p:embeddedFont>
    <p:embeddedFont>
      <p:font typeface="Inter Semi-Bold" charset="1" panose="02000503000000020004"/>
      <p:regular r:id="rId61"/>
    </p:embeddedFont>
    <p:embeddedFont>
      <p:font typeface="Inter Ultra-Bold" charset="1" panose="02000503000000020004"/>
      <p:regular r:id="rId62"/>
    </p:embeddedFont>
    <p:embeddedFont>
      <p:font typeface="Inter Heavy" charset="1" panose="02000503000000020004"/>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slides/slide1.xml" Type="http://schemas.openxmlformats.org/officeDocument/2006/relationships/slide"/><Relationship Id="rId65" Target="slides/slide2.xml" Type="http://schemas.openxmlformats.org/officeDocument/2006/relationships/slide"/><Relationship Id="rId66" Target="slides/slide3.xml" Type="http://schemas.openxmlformats.org/officeDocument/2006/relationships/slide"/><Relationship Id="rId67" Target="slides/slide4.xml" Type="http://schemas.openxmlformats.org/officeDocument/2006/relationships/slide"/><Relationship Id="rId68" Target="slides/slide5.xml" Type="http://schemas.openxmlformats.org/officeDocument/2006/relationships/slide"/><Relationship Id="rId69" Target="slides/slide6.xml" Type="http://schemas.openxmlformats.org/officeDocument/2006/relationships/slide"/><Relationship Id="rId7" Target="fonts/font7.fntdata" Type="http://schemas.openxmlformats.org/officeDocument/2006/relationships/font"/><Relationship Id="rId70" Target="slides/slide7.xml" Type="http://schemas.openxmlformats.org/officeDocument/2006/relationships/slide"/><Relationship Id="rId71" Target="slides/slide8.xml" Type="http://schemas.openxmlformats.org/officeDocument/2006/relationships/slide"/><Relationship Id="rId72" Target="slides/slide9.xml" Type="http://schemas.openxmlformats.org/officeDocument/2006/relationships/slide"/><Relationship Id="rId73" Target="slides/slide10.xml" Type="http://schemas.openxmlformats.org/officeDocument/2006/relationships/slide"/><Relationship Id="rId74" Target="slides/slide11.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 Id="rId3" Target="../media/image53.sv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 Id="rId6" Target="../media/image56.png" Type="http://schemas.openxmlformats.org/officeDocument/2006/relationships/image"/><Relationship Id="rId7" Target="../media/image57.jpeg" Type="http://schemas.openxmlformats.org/officeDocument/2006/relationships/image"/><Relationship Id="rId8" Target="../media/image58.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9.jpeg" Type="http://schemas.openxmlformats.org/officeDocument/2006/relationships/image"/><Relationship Id="rId3" Target="../media/image5.png" Type="http://schemas.openxmlformats.org/officeDocument/2006/relationships/image"/><Relationship Id="rId4" Target="../media/image6.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 Id="rId6" Target="../media/image11.png" Type="http://schemas.openxmlformats.org/officeDocument/2006/relationships/image"/><Relationship Id="rId7" Target="../media/image12.svg" Type="http://schemas.openxmlformats.org/officeDocument/2006/relationships/image"/><Relationship Id="rId8" Target="../media/image5.png" Type="http://schemas.openxmlformats.org/officeDocument/2006/relationships/image"/><Relationship Id="rId9" Target="../media/image6.sv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26.svg" Type="http://schemas.openxmlformats.org/officeDocument/2006/relationships/image"/><Relationship Id="rId2" Target="../media/image5.png" Type="http://schemas.openxmlformats.org/officeDocument/2006/relationships/image"/><Relationship Id="rId3" Target="../media/image6.sv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svg" Type="http://schemas.openxmlformats.org/officeDocument/2006/relationships/image"/><Relationship Id="rId7" Target="../media/image23.png" Type="http://schemas.openxmlformats.org/officeDocument/2006/relationships/image"/><Relationship Id="rId8" Target="../media/image24.svg" Type="http://schemas.openxmlformats.org/officeDocument/2006/relationships/image"/><Relationship Id="rId9" Target="../media/image25.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png" Type="http://schemas.openxmlformats.org/officeDocument/2006/relationships/image"/><Relationship Id="rId12" Target="../media/image3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media/image29.png" Type="http://schemas.openxmlformats.org/officeDocument/2006/relationships/image"/><Relationship Id="rId3" Target="../media/image30.svg" Type="http://schemas.openxmlformats.org/officeDocument/2006/relationships/image"/><Relationship Id="rId4" Target="../media/image31.png" Type="http://schemas.openxmlformats.org/officeDocument/2006/relationships/image"/><Relationship Id="rId5" Target="../media/image32.svg" Type="http://schemas.openxmlformats.org/officeDocument/2006/relationships/image"/><Relationship Id="rId6" Target="../media/image33.png" Type="http://schemas.openxmlformats.org/officeDocument/2006/relationships/image"/><Relationship Id="rId7" Target="../media/image34.svg" Type="http://schemas.openxmlformats.org/officeDocument/2006/relationships/image"/><Relationship Id="rId8" Target="../media/image35.png" Type="http://schemas.openxmlformats.org/officeDocument/2006/relationships/image"/><Relationship Id="rId9" Target="../media/image36.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4.jpeg" Type="http://schemas.openxmlformats.org/officeDocument/2006/relationships/image"/><Relationship Id="rId3" Target="../media/image45.png" Type="http://schemas.openxmlformats.org/officeDocument/2006/relationships/image"/><Relationship Id="rId4" Target="../media/image46.sv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svg" Type="http://schemas.openxmlformats.org/officeDocument/2006/relationships/image"/><Relationship Id="rId4" Target="../media/image51.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sp>
        <p:nvSpPr>
          <p:cNvPr name="Freeform 2" id="2"/>
          <p:cNvSpPr/>
          <p:nvPr/>
        </p:nvSpPr>
        <p:spPr>
          <a:xfrm flipH="false" flipV="false" rot="2845646">
            <a:off x="-2187264" y="4909354"/>
            <a:ext cx="6105334" cy="8229600"/>
          </a:xfrm>
          <a:custGeom>
            <a:avLst/>
            <a:gdLst/>
            <a:ahLst/>
            <a:cxnLst/>
            <a:rect r="r" b="b" t="t" l="l"/>
            <a:pathLst>
              <a:path h="8229600" w="6105334">
                <a:moveTo>
                  <a:pt x="0" y="0"/>
                </a:moveTo>
                <a:lnTo>
                  <a:pt x="6105334" y="0"/>
                </a:lnTo>
                <a:lnTo>
                  <a:pt x="6105334"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8213964">
            <a:off x="14095300" y="-2324112"/>
            <a:ext cx="7010591" cy="8229600"/>
          </a:xfrm>
          <a:custGeom>
            <a:avLst/>
            <a:gdLst/>
            <a:ahLst/>
            <a:cxnLst/>
            <a:rect r="r" b="b" t="t" l="l"/>
            <a:pathLst>
              <a:path h="8229600" w="7010591">
                <a:moveTo>
                  <a:pt x="0" y="0"/>
                </a:moveTo>
                <a:lnTo>
                  <a:pt x="7010590" y="0"/>
                </a:lnTo>
                <a:lnTo>
                  <a:pt x="7010590"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0">
            <a:off x="5565663" y="1856969"/>
            <a:ext cx="624823" cy="418631"/>
          </a:xfrm>
          <a:custGeom>
            <a:avLst/>
            <a:gdLst/>
            <a:ahLst/>
            <a:cxnLst/>
            <a:rect r="r" b="b" t="t" l="l"/>
            <a:pathLst>
              <a:path h="418631" w="624823">
                <a:moveTo>
                  <a:pt x="0" y="0"/>
                </a:moveTo>
                <a:lnTo>
                  <a:pt x="624824" y="0"/>
                </a:lnTo>
                <a:lnTo>
                  <a:pt x="624824" y="418631"/>
                </a:lnTo>
                <a:lnTo>
                  <a:pt x="0" y="4186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4516754" y="1949014"/>
            <a:ext cx="9254493" cy="1571625"/>
          </a:xfrm>
          <a:prstGeom prst="rect">
            <a:avLst/>
          </a:prstGeom>
        </p:spPr>
        <p:txBody>
          <a:bodyPr anchor="t" rtlCol="false" tIns="0" lIns="0" bIns="0" rIns="0">
            <a:spAutoFit/>
          </a:bodyPr>
          <a:lstStyle/>
          <a:p>
            <a:pPr algn="ctr">
              <a:lnSpc>
                <a:spcPts val="9900"/>
              </a:lnSpc>
            </a:pPr>
            <a:r>
              <a:rPr lang="en-US" sz="9000">
                <a:solidFill>
                  <a:srgbClr val="1F1B1A"/>
                </a:solidFill>
                <a:latin typeface="Muller Bold"/>
              </a:rPr>
              <a:t>Taraba Verde</a:t>
            </a:r>
          </a:p>
        </p:txBody>
      </p:sp>
      <p:sp>
        <p:nvSpPr>
          <p:cNvPr name="TextBox 6" id="6"/>
          <p:cNvSpPr txBox="true"/>
          <p:nvPr/>
        </p:nvSpPr>
        <p:spPr>
          <a:xfrm rot="0">
            <a:off x="3348920" y="4468269"/>
            <a:ext cx="11590160" cy="1989449"/>
          </a:xfrm>
          <a:prstGeom prst="rect">
            <a:avLst/>
          </a:prstGeom>
        </p:spPr>
        <p:txBody>
          <a:bodyPr anchor="t" rtlCol="false" tIns="0" lIns="0" bIns="0" rIns="0">
            <a:spAutoFit/>
          </a:bodyPr>
          <a:lstStyle/>
          <a:p>
            <a:pPr algn="ctr">
              <a:lnSpc>
                <a:spcPts val="3755"/>
              </a:lnSpc>
            </a:pPr>
            <a:r>
              <a:rPr lang="en-US" sz="3414" spc="184">
                <a:solidFill>
                  <a:srgbClr val="615E5D"/>
                </a:solidFill>
                <a:latin typeface="Muller Bold"/>
              </a:rPr>
              <a:t>In a world where we are inundated with products grown with chemical fertilizers and devoid of natural essence, people are increasingly seeking truly healthy products!</a:t>
            </a:r>
          </a:p>
        </p:txBody>
      </p:sp>
      <p:sp>
        <p:nvSpPr>
          <p:cNvPr name="Freeform 7" id="7"/>
          <p:cNvSpPr/>
          <p:nvPr/>
        </p:nvSpPr>
        <p:spPr>
          <a:xfrm flipH="false" flipV="false" rot="0">
            <a:off x="0" y="8427452"/>
            <a:ext cx="18288000" cy="2392680"/>
          </a:xfrm>
          <a:custGeom>
            <a:avLst/>
            <a:gdLst/>
            <a:ahLst/>
            <a:cxnLst/>
            <a:rect r="r" b="b" t="t" l="l"/>
            <a:pathLst>
              <a:path h="2392680" w="18288000">
                <a:moveTo>
                  <a:pt x="0" y="0"/>
                </a:moveTo>
                <a:lnTo>
                  <a:pt x="18288000" y="0"/>
                </a:lnTo>
                <a:lnTo>
                  <a:pt x="18288000" y="2392680"/>
                </a:lnTo>
                <a:lnTo>
                  <a:pt x="0" y="239268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6854277" y="3198230"/>
            <a:ext cx="5203251" cy="794117"/>
          </a:xfrm>
          <a:prstGeom prst="rect">
            <a:avLst/>
          </a:prstGeom>
        </p:spPr>
        <p:txBody>
          <a:bodyPr anchor="t" rtlCol="false" tIns="0" lIns="0" bIns="0" rIns="0">
            <a:spAutoFit/>
          </a:bodyPr>
          <a:lstStyle/>
          <a:p>
            <a:pPr algn="ctr">
              <a:lnSpc>
                <a:spcPts val="6363"/>
              </a:lnSpc>
            </a:pPr>
            <a:r>
              <a:rPr lang="en-US" sz="4545">
                <a:solidFill>
                  <a:srgbClr val="000000"/>
                </a:solidFill>
                <a:latin typeface="DejaVu Serif Bold"/>
              </a:rPr>
              <a:t>(Green Stand)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2FFBA"/>
        </a:solidFill>
      </p:bgPr>
    </p:bg>
    <p:spTree>
      <p:nvGrpSpPr>
        <p:cNvPr id="1" name=""/>
        <p:cNvGrpSpPr/>
        <p:nvPr/>
      </p:nvGrpSpPr>
      <p:grpSpPr>
        <a:xfrm>
          <a:off x="0" y="0"/>
          <a:ext cx="0" cy="0"/>
          <a:chOff x="0" y="0"/>
          <a:chExt cx="0" cy="0"/>
        </a:xfrm>
      </p:grpSpPr>
      <p:sp>
        <p:nvSpPr>
          <p:cNvPr name="Freeform 2" id="2"/>
          <p:cNvSpPr/>
          <p:nvPr/>
        </p:nvSpPr>
        <p:spPr>
          <a:xfrm flipH="true" flipV="false" rot="0">
            <a:off x="8181023" y="0"/>
            <a:ext cx="10106977" cy="10287000"/>
          </a:xfrm>
          <a:custGeom>
            <a:avLst/>
            <a:gdLst/>
            <a:ahLst/>
            <a:cxnLst/>
            <a:rect r="r" b="b" t="t" l="l"/>
            <a:pathLst>
              <a:path h="10287000" w="10106977">
                <a:moveTo>
                  <a:pt x="10106977" y="0"/>
                </a:moveTo>
                <a:lnTo>
                  <a:pt x="0" y="0"/>
                </a:lnTo>
                <a:lnTo>
                  <a:pt x="0" y="10287000"/>
                </a:lnTo>
                <a:lnTo>
                  <a:pt x="10106977" y="10287000"/>
                </a:lnTo>
                <a:lnTo>
                  <a:pt x="10106977"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1830705" y="0"/>
            <a:ext cx="10106977" cy="10287000"/>
          </a:xfrm>
          <a:custGeom>
            <a:avLst/>
            <a:gdLst/>
            <a:ahLst/>
            <a:cxnLst/>
            <a:rect r="r" b="b" t="t" l="l"/>
            <a:pathLst>
              <a:path h="10287000" w="10106977">
                <a:moveTo>
                  <a:pt x="10106978" y="0"/>
                </a:moveTo>
                <a:lnTo>
                  <a:pt x="0" y="0"/>
                </a:lnTo>
                <a:lnTo>
                  <a:pt x="0" y="10287000"/>
                </a:lnTo>
                <a:lnTo>
                  <a:pt x="10106978" y="10287000"/>
                </a:lnTo>
                <a:lnTo>
                  <a:pt x="10106978" y="0"/>
                </a:lnTo>
                <a:close/>
              </a:path>
            </a:pathLst>
          </a:custGeom>
          <a:blipFill>
            <a:blip r:embed="rId2">
              <a:alphaModFix amt="9999"/>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261777" y="1271221"/>
            <a:ext cx="17248323" cy="17248323"/>
          </a:xfrm>
          <a:custGeom>
            <a:avLst/>
            <a:gdLst/>
            <a:ahLst/>
            <a:cxnLst/>
            <a:rect r="r" b="b" t="t" l="l"/>
            <a:pathLst>
              <a:path h="17248323" w="17248323">
                <a:moveTo>
                  <a:pt x="0" y="0"/>
                </a:moveTo>
                <a:lnTo>
                  <a:pt x="17248323" y="0"/>
                </a:lnTo>
                <a:lnTo>
                  <a:pt x="17248323" y="17248323"/>
                </a:lnTo>
                <a:lnTo>
                  <a:pt x="0" y="17248323"/>
                </a:lnTo>
                <a:lnTo>
                  <a:pt x="0" y="0"/>
                </a:lnTo>
                <a:close/>
              </a:path>
            </a:pathLst>
          </a:custGeom>
          <a:blipFill>
            <a:blip r:embed="rId4">
              <a:alphaModFix amt="50000"/>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3633" y="-1014"/>
            <a:ext cx="11954635" cy="1630113"/>
            <a:chOff x="0" y="0"/>
            <a:chExt cx="3148546" cy="429330"/>
          </a:xfrm>
        </p:grpSpPr>
        <p:sp>
          <p:nvSpPr>
            <p:cNvPr name="Freeform 6" id="6"/>
            <p:cNvSpPr/>
            <p:nvPr/>
          </p:nvSpPr>
          <p:spPr>
            <a:xfrm flipH="false" flipV="false" rot="0">
              <a:off x="0" y="0"/>
              <a:ext cx="3148546" cy="429330"/>
            </a:xfrm>
            <a:custGeom>
              <a:avLst/>
              <a:gdLst/>
              <a:ahLst/>
              <a:cxnLst/>
              <a:rect r="r" b="b" t="t" l="l"/>
              <a:pathLst>
                <a:path h="429330" w="3148546">
                  <a:moveTo>
                    <a:pt x="0" y="0"/>
                  </a:moveTo>
                  <a:lnTo>
                    <a:pt x="3148546" y="0"/>
                  </a:lnTo>
                  <a:lnTo>
                    <a:pt x="3148546" y="429330"/>
                  </a:lnTo>
                  <a:lnTo>
                    <a:pt x="0" y="429330"/>
                  </a:lnTo>
                  <a:close/>
                </a:path>
              </a:pathLst>
            </a:custGeom>
            <a:solidFill>
              <a:srgbClr val="2E5B36"/>
            </a:solidFill>
          </p:spPr>
        </p:sp>
        <p:sp>
          <p:nvSpPr>
            <p:cNvPr name="TextBox 7" id="7"/>
            <p:cNvSpPr txBox="true"/>
            <p:nvPr/>
          </p:nvSpPr>
          <p:spPr>
            <a:xfrm>
              <a:off x="0" y="-57150"/>
              <a:ext cx="3148546" cy="486480"/>
            </a:xfrm>
            <a:prstGeom prst="rect">
              <a:avLst/>
            </a:prstGeom>
          </p:spPr>
          <p:txBody>
            <a:bodyPr anchor="ctr" rtlCol="false" tIns="50800" lIns="50800" bIns="50800" rIns="50800"/>
            <a:lstStyle/>
            <a:p>
              <a:pPr algn="ctr">
                <a:lnSpc>
                  <a:spcPts val="2659"/>
                </a:lnSpc>
                <a:spcBef>
                  <a:spcPct val="0"/>
                </a:spcBef>
              </a:pPr>
            </a:p>
          </p:txBody>
        </p:sp>
      </p:grpSp>
      <p:pic>
        <p:nvPicPr>
          <p:cNvPr name="Picture 8" id="8"/>
          <p:cNvPicPr>
            <a:picLocks noChangeAspect="true"/>
          </p:cNvPicPr>
          <p:nvPr/>
        </p:nvPicPr>
        <p:blipFill>
          <a:blip r:embed="rId6"/>
          <a:stretch>
            <a:fillRect/>
          </a:stretch>
        </p:blipFill>
        <p:spPr>
          <a:xfrm rot="0">
            <a:off x="-644738" y="1197169"/>
            <a:ext cx="12087864" cy="7281977"/>
          </a:xfrm>
          <a:prstGeom prst="rect">
            <a:avLst/>
          </a:prstGeom>
        </p:spPr>
      </p:pic>
      <p:sp>
        <p:nvSpPr>
          <p:cNvPr name="Freeform 9" id="9"/>
          <p:cNvSpPr/>
          <p:nvPr/>
        </p:nvSpPr>
        <p:spPr>
          <a:xfrm flipH="false" flipV="false" rot="0">
            <a:off x="11578145" y="0"/>
            <a:ext cx="6779231" cy="5920267"/>
          </a:xfrm>
          <a:custGeom>
            <a:avLst/>
            <a:gdLst/>
            <a:ahLst/>
            <a:cxnLst/>
            <a:rect r="r" b="b" t="t" l="l"/>
            <a:pathLst>
              <a:path h="5920267" w="6779231">
                <a:moveTo>
                  <a:pt x="0" y="0"/>
                </a:moveTo>
                <a:lnTo>
                  <a:pt x="6779231" y="0"/>
                </a:lnTo>
                <a:lnTo>
                  <a:pt x="6779231" y="5920267"/>
                </a:lnTo>
                <a:lnTo>
                  <a:pt x="0" y="5920267"/>
                </a:lnTo>
                <a:lnTo>
                  <a:pt x="0" y="0"/>
                </a:lnTo>
                <a:close/>
              </a:path>
            </a:pathLst>
          </a:custGeom>
          <a:blipFill>
            <a:blip r:embed="rId7"/>
            <a:stretch>
              <a:fillRect l="0" t="0" r="-25428" b="0"/>
            </a:stretch>
          </a:blipFill>
        </p:spPr>
      </p:sp>
      <p:sp>
        <p:nvSpPr>
          <p:cNvPr name="Freeform 10" id="10"/>
          <p:cNvSpPr/>
          <p:nvPr/>
        </p:nvSpPr>
        <p:spPr>
          <a:xfrm flipH="false" flipV="false" rot="0">
            <a:off x="11578145" y="6415285"/>
            <a:ext cx="6709855" cy="3871715"/>
          </a:xfrm>
          <a:custGeom>
            <a:avLst/>
            <a:gdLst/>
            <a:ahLst/>
            <a:cxnLst/>
            <a:rect r="r" b="b" t="t" l="l"/>
            <a:pathLst>
              <a:path h="3871715" w="6709855">
                <a:moveTo>
                  <a:pt x="0" y="0"/>
                </a:moveTo>
                <a:lnTo>
                  <a:pt x="6709855" y="0"/>
                </a:lnTo>
                <a:lnTo>
                  <a:pt x="6709855" y="3871715"/>
                </a:lnTo>
                <a:lnTo>
                  <a:pt x="0" y="3871715"/>
                </a:lnTo>
                <a:lnTo>
                  <a:pt x="0" y="0"/>
                </a:lnTo>
                <a:close/>
              </a:path>
            </a:pathLst>
          </a:custGeom>
          <a:blipFill>
            <a:blip r:embed="rId8"/>
            <a:stretch>
              <a:fillRect l="0" t="-7840" r="0" b="-7840"/>
            </a:stretch>
          </a:blipFill>
        </p:spPr>
      </p:sp>
      <p:sp>
        <p:nvSpPr>
          <p:cNvPr name="TextBox 11" id="11"/>
          <p:cNvSpPr txBox="true"/>
          <p:nvPr/>
        </p:nvSpPr>
        <p:spPr>
          <a:xfrm rot="0">
            <a:off x="362584" y="413993"/>
            <a:ext cx="11215561" cy="781050"/>
          </a:xfrm>
          <a:prstGeom prst="rect">
            <a:avLst/>
          </a:prstGeom>
        </p:spPr>
        <p:txBody>
          <a:bodyPr anchor="t" rtlCol="false" tIns="0" lIns="0" bIns="0" rIns="0">
            <a:spAutoFit/>
          </a:bodyPr>
          <a:lstStyle/>
          <a:p>
            <a:pPr>
              <a:lnSpc>
                <a:spcPts val="6000"/>
              </a:lnSpc>
            </a:pPr>
            <a:r>
              <a:rPr lang="en-US" sz="5000">
                <a:solidFill>
                  <a:srgbClr val="FFFFFF"/>
                </a:solidFill>
                <a:latin typeface="Rubik Semi-Bold"/>
              </a:rPr>
              <a:t>Forecast according to estimations.</a:t>
            </a:r>
          </a:p>
        </p:txBody>
      </p:sp>
      <p:sp>
        <p:nvSpPr>
          <p:cNvPr name="TextBox 12" id="12"/>
          <p:cNvSpPr txBox="true"/>
          <p:nvPr/>
        </p:nvSpPr>
        <p:spPr>
          <a:xfrm rot="0">
            <a:off x="1349702" y="7938548"/>
            <a:ext cx="9292087" cy="1648461"/>
          </a:xfrm>
          <a:prstGeom prst="rect">
            <a:avLst/>
          </a:prstGeom>
        </p:spPr>
        <p:txBody>
          <a:bodyPr anchor="t" rtlCol="false" tIns="0" lIns="0" bIns="0" rIns="0">
            <a:spAutoFit/>
          </a:bodyPr>
          <a:lstStyle/>
          <a:p>
            <a:pPr>
              <a:lnSpc>
                <a:spcPts val="4479"/>
              </a:lnSpc>
            </a:pPr>
            <a:r>
              <a:rPr lang="en-US" sz="2799">
                <a:solidFill>
                  <a:srgbClr val="2E5B36"/>
                </a:solidFill>
                <a:latin typeface="Inter Bold"/>
              </a:rPr>
              <a:t>If the strategy I initiated is followed, along with an investment of 300,000 euros, this is how the results should look in the next years, guaranteed.</a:t>
            </a:r>
          </a:p>
        </p:txBody>
      </p:sp>
    </p:spTree>
  </p:cSld>
  <p:clrMapOvr>
    <a:masterClrMapping/>
  </p:clrMapOvr>
  <p:transition spd="slow">
    <p:push dir="l"/>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944" r="0" b="-13944"/>
            </a:stretch>
          </a:blipFill>
        </p:spPr>
      </p:sp>
      <p:grpSp>
        <p:nvGrpSpPr>
          <p:cNvPr name="Group 3" id="3"/>
          <p:cNvGrpSpPr/>
          <p:nvPr/>
        </p:nvGrpSpPr>
        <p:grpSpPr>
          <a:xfrm rot="0">
            <a:off x="0" y="0"/>
            <a:ext cx="18288000" cy="10287000"/>
            <a:chOff x="0" y="0"/>
            <a:chExt cx="4816593" cy="2709333"/>
          </a:xfrm>
        </p:grpSpPr>
        <p:sp>
          <p:nvSpPr>
            <p:cNvPr name="Freeform 4" id="4"/>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1F1B1A">
                <a:alpha val="41961"/>
              </a:srgbClr>
            </a:solidFill>
          </p:spPr>
        </p:sp>
        <p:sp>
          <p:nvSpPr>
            <p:cNvPr name="TextBox 5" id="5"/>
            <p:cNvSpPr txBox="true"/>
            <p:nvPr/>
          </p:nvSpPr>
          <p:spPr>
            <a:xfrm>
              <a:off x="0" y="-57150"/>
              <a:ext cx="4816593" cy="2766483"/>
            </a:xfrm>
            <a:prstGeom prst="rect">
              <a:avLst/>
            </a:prstGeom>
          </p:spPr>
          <p:txBody>
            <a:bodyPr anchor="ctr" rtlCol="false" tIns="50800" lIns="50800" bIns="50800" rIns="50800"/>
            <a:lstStyle/>
            <a:p>
              <a:pPr algn="ctr">
                <a:lnSpc>
                  <a:spcPts val="2499"/>
                </a:lnSpc>
              </a:pPr>
            </a:p>
          </p:txBody>
        </p:sp>
      </p:grpSp>
      <p:sp>
        <p:nvSpPr>
          <p:cNvPr name="Freeform 6" id="6"/>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3956829" y="2023509"/>
            <a:ext cx="9946133" cy="4130040"/>
          </a:xfrm>
          <a:prstGeom prst="rect">
            <a:avLst/>
          </a:prstGeom>
        </p:spPr>
        <p:txBody>
          <a:bodyPr anchor="t" rtlCol="false" tIns="0" lIns="0" bIns="0" rIns="0">
            <a:spAutoFit/>
          </a:bodyPr>
          <a:lstStyle/>
          <a:p>
            <a:pPr algn="ctr" marL="0" indent="0" lvl="0">
              <a:lnSpc>
                <a:spcPts val="14880"/>
              </a:lnSpc>
              <a:spcBef>
                <a:spcPct val="0"/>
              </a:spcBef>
            </a:pPr>
            <a:r>
              <a:rPr lang="en-US" sz="12000">
                <a:solidFill>
                  <a:srgbClr val="FFFFFF"/>
                </a:solidFill>
                <a:latin typeface="Muller Bold"/>
              </a:rPr>
              <a:t>Thank you very much!</a:t>
            </a:r>
          </a:p>
        </p:txBody>
      </p:sp>
      <p:grpSp>
        <p:nvGrpSpPr>
          <p:cNvPr name="Group 8" id="8"/>
          <p:cNvGrpSpPr/>
          <p:nvPr/>
        </p:nvGrpSpPr>
        <p:grpSpPr>
          <a:xfrm rot="0">
            <a:off x="1028700" y="6739188"/>
            <a:ext cx="16230600" cy="3867253"/>
            <a:chOff x="0" y="0"/>
            <a:chExt cx="4274726" cy="1018536"/>
          </a:xfrm>
        </p:grpSpPr>
        <p:sp>
          <p:nvSpPr>
            <p:cNvPr name="Freeform 9" id="9"/>
            <p:cNvSpPr/>
            <p:nvPr/>
          </p:nvSpPr>
          <p:spPr>
            <a:xfrm flipH="false" flipV="false" rot="0">
              <a:off x="0" y="0"/>
              <a:ext cx="4274726" cy="1018536"/>
            </a:xfrm>
            <a:custGeom>
              <a:avLst/>
              <a:gdLst/>
              <a:ahLst/>
              <a:cxnLst/>
              <a:rect r="r" b="b" t="t" l="l"/>
              <a:pathLst>
                <a:path h="1018536" w="4274726">
                  <a:moveTo>
                    <a:pt x="19080" y="0"/>
                  </a:moveTo>
                  <a:lnTo>
                    <a:pt x="4255646" y="0"/>
                  </a:lnTo>
                  <a:cubicBezTo>
                    <a:pt x="4266183" y="0"/>
                    <a:pt x="4274726" y="8542"/>
                    <a:pt x="4274726" y="19080"/>
                  </a:cubicBezTo>
                  <a:lnTo>
                    <a:pt x="4274726" y="999456"/>
                  </a:lnTo>
                  <a:cubicBezTo>
                    <a:pt x="4274726" y="1009993"/>
                    <a:pt x="4266183" y="1018536"/>
                    <a:pt x="4255646" y="1018536"/>
                  </a:cubicBezTo>
                  <a:lnTo>
                    <a:pt x="19080" y="1018536"/>
                  </a:lnTo>
                  <a:cubicBezTo>
                    <a:pt x="8542" y="1018536"/>
                    <a:pt x="0" y="1009993"/>
                    <a:pt x="0" y="999456"/>
                  </a:cubicBezTo>
                  <a:lnTo>
                    <a:pt x="0" y="19080"/>
                  </a:lnTo>
                  <a:cubicBezTo>
                    <a:pt x="0" y="8542"/>
                    <a:pt x="8542" y="0"/>
                    <a:pt x="19080" y="0"/>
                  </a:cubicBezTo>
                  <a:close/>
                </a:path>
              </a:pathLst>
            </a:custGeom>
            <a:solidFill>
              <a:srgbClr val="FFFFFF"/>
            </a:solidFill>
            <a:ln cap="rnd">
              <a:noFill/>
              <a:prstDash val="solid"/>
              <a:round/>
            </a:ln>
          </p:spPr>
        </p:sp>
        <p:sp>
          <p:nvSpPr>
            <p:cNvPr name="TextBox 10" id="10"/>
            <p:cNvSpPr txBox="true"/>
            <p:nvPr/>
          </p:nvSpPr>
          <p:spPr>
            <a:xfrm>
              <a:off x="0" y="-57150"/>
              <a:ext cx="4274726" cy="1075686"/>
            </a:xfrm>
            <a:prstGeom prst="rect">
              <a:avLst/>
            </a:prstGeom>
          </p:spPr>
          <p:txBody>
            <a:bodyPr anchor="ctr" rtlCol="false" tIns="50800" lIns="50800" bIns="50800" rIns="50800"/>
            <a:lstStyle/>
            <a:p>
              <a:pPr algn="ctr">
                <a:lnSpc>
                  <a:spcPts val="2499"/>
                </a:lnSpc>
              </a:pPr>
            </a:p>
          </p:txBody>
        </p:sp>
      </p:grpSp>
      <p:grpSp>
        <p:nvGrpSpPr>
          <p:cNvPr name="Group 11" id="11"/>
          <p:cNvGrpSpPr/>
          <p:nvPr/>
        </p:nvGrpSpPr>
        <p:grpSpPr>
          <a:xfrm rot="0">
            <a:off x="1613206" y="8043847"/>
            <a:ext cx="3610851" cy="1036031"/>
            <a:chOff x="0" y="0"/>
            <a:chExt cx="4814468" cy="1381374"/>
          </a:xfrm>
        </p:grpSpPr>
        <p:sp>
          <p:nvSpPr>
            <p:cNvPr name="TextBox 12" id="12"/>
            <p:cNvSpPr txBox="true"/>
            <p:nvPr/>
          </p:nvSpPr>
          <p:spPr>
            <a:xfrm rot="0">
              <a:off x="0" y="-95250"/>
              <a:ext cx="4814468" cy="722799"/>
            </a:xfrm>
            <a:prstGeom prst="rect">
              <a:avLst/>
            </a:prstGeom>
          </p:spPr>
          <p:txBody>
            <a:bodyPr anchor="t" rtlCol="false" tIns="0" lIns="0" bIns="0" rIns="0">
              <a:spAutoFit/>
            </a:bodyPr>
            <a:lstStyle/>
            <a:p>
              <a:pPr algn="ctr">
                <a:lnSpc>
                  <a:spcPts val="3688"/>
                </a:lnSpc>
              </a:pPr>
              <a:r>
                <a:rPr lang="en-US" sz="3099">
                  <a:solidFill>
                    <a:srgbClr val="1F1B1A"/>
                  </a:solidFill>
                  <a:latin typeface="Muller Bold"/>
                </a:rPr>
                <a:t>Our website</a:t>
              </a:r>
            </a:p>
          </p:txBody>
        </p:sp>
        <p:sp>
          <p:nvSpPr>
            <p:cNvPr name="TextBox 13" id="13"/>
            <p:cNvSpPr txBox="true"/>
            <p:nvPr/>
          </p:nvSpPr>
          <p:spPr>
            <a:xfrm rot="0">
              <a:off x="0" y="704464"/>
              <a:ext cx="4814468" cy="676910"/>
            </a:xfrm>
            <a:prstGeom prst="rect">
              <a:avLst/>
            </a:prstGeom>
          </p:spPr>
          <p:txBody>
            <a:bodyPr anchor="t" rtlCol="false" tIns="0" lIns="0" bIns="0" rIns="0">
              <a:spAutoFit/>
            </a:bodyPr>
            <a:lstStyle/>
            <a:p>
              <a:pPr algn="ctr" marL="0" indent="0" lvl="0">
                <a:lnSpc>
                  <a:spcPts val="3779"/>
                </a:lnSpc>
              </a:pPr>
              <a:r>
                <a:rPr lang="en-US" sz="2699">
                  <a:solidFill>
                    <a:srgbClr val="1F1B1A"/>
                  </a:solidFill>
                  <a:latin typeface="Muller"/>
                </a:rPr>
                <a:t>www.tarabaverde.ro</a:t>
              </a:r>
            </a:p>
          </p:txBody>
        </p:sp>
      </p:grpSp>
      <p:grpSp>
        <p:nvGrpSpPr>
          <p:cNvPr name="Group 14" id="14"/>
          <p:cNvGrpSpPr/>
          <p:nvPr/>
        </p:nvGrpSpPr>
        <p:grpSpPr>
          <a:xfrm rot="0">
            <a:off x="6402354" y="8043847"/>
            <a:ext cx="5055082" cy="1036031"/>
            <a:chOff x="0" y="0"/>
            <a:chExt cx="6740109" cy="1381374"/>
          </a:xfrm>
        </p:grpSpPr>
        <p:sp>
          <p:nvSpPr>
            <p:cNvPr name="TextBox 15" id="15"/>
            <p:cNvSpPr txBox="true"/>
            <p:nvPr/>
          </p:nvSpPr>
          <p:spPr>
            <a:xfrm rot="0">
              <a:off x="81935" y="-95250"/>
              <a:ext cx="6576239" cy="722799"/>
            </a:xfrm>
            <a:prstGeom prst="rect">
              <a:avLst/>
            </a:prstGeom>
          </p:spPr>
          <p:txBody>
            <a:bodyPr anchor="t" rtlCol="false" tIns="0" lIns="0" bIns="0" rIns="0">
              <a:spAutoFit/>
            </a:bodyPr>
            <a:lstStyle/>
            <a:p>
              <a:pPr algn="ctr">
                <a:lnSpc>
                  <a:spcPts val="3688"/>
                </a:lnSpc>
              </a:pPr>
              <a:r>
                <a:rPr lang="en-US" sz="3099">
                  <a:solidFill>
                    <a:srgbClr val="1F1B1A"/>
                  </a:solidFill>
                  <a:latin typeface="Muller Bold"/>
                </a:rPr>
                <a:t>Email address</a:t>
              </a:r>
            </a:p>
          </p:txBody>
        </p:sp>
        <p:sp>
          <p:nvSpPr>
            <p:cNvPr name="TextBox 16" id="16"/>
            <p:cNvSpPr txBox="true"/>
            <p:nvPr/>
          </p:nvSpPr>
          <p:spPr>
            <a:xfrm rot="0">
              <a:off x="0" y="704464"/>
              <a:ext cx="6740109" cy="676910"/>
            </a:xfrm>
            <a:prstGeom prst="rect">
              <a:avLst/>
            </a:prstGeom>
          </p:spPr>
          <p:txBody>
            <a:bodyPr anchor="t" rtlCol="false" tIns="0" lIns="0" bIns="0" rIns="0">
              <a:spAutoFit/>
            </a:bodyPr>
            <a:lstStyle/>
            <a:p>
              <a:pPr algn="ctr" marL="0" indent="0" lvl="0">
                <a:lnSpc>
                  <a:spcPts val="3779"/>
                </a:lnSpc>
                <a:spcBef>
                  <a:spcPct val="0"/>
                </a:spcBef>
              </a:pPr>
              <a:r>
                <a:rPr lang="en-US" sz="2699">
                  <a:solidFill>
                    <a:srgbClr val="1F1B1A"/>
                  </a:solidFill>
                  <a:latin typeface="Muller"/>
                </a:rPr>
                <a:t>officetarabaverde</a:t>
              </a:r>
              <a:r>
                <a:rPr lang="en-US" sz="2699" u="none">
                  <a:solidFill>
                    <a:srgbClr val="1F1B1A"/>
                  </a:solidFill>
                  <a:latin typeface="Muller"/>
                </a:rPr>
                <a:t>@gmail.com</a:t>
              </a:r>
            </a:p>
          </p:txBody>
        </p:sp>
      </p:grpSp>
      <p:grpSp>
        <p:nvGrpSpPr>
          <p:cNvPr name="Group 17" id="17"/>
          <p:cNvGrpSpPr/>
          <p:nvPr/>
        </p:nvGrpSpPr>
        <p:grpSpPr>
          <a:xfrm rot="0">
            <a:off x="12627212" y="8043847"/>
            <a:ext cx="3610851" cy="1036031"/>
            <a:chOff x="0" y="0"/>
            <a:chExt cx="4814468" cy="1381374"/>
          </a:xfrm>
        </p:grpSpPr>
        <p:sp>
          <p:nvSpPr>
            <p:cNvPr name="TextBox 18" id="18"/>
            <p:cNvSpPr txBox="true"/>
            <p:nvPr/>
          </p:nvSpPr>
          <p:spPr>
            <a:xfrm rot="0">
              <a:off x="0" y="-95250"/>
              <a:ext cx="4814468" cy="722799"/>
            </a:xfrm>
            <a:prstGeom prst="rect">
              <a:avLst/>
            </a:prstGeom>
          </p:spPr>
          <p:txBody>
            <a:bodyPr anchor="t" rtlCol="false" tIns="0" lIns="0" bIns="0" rIns="0">
              <a:spAutoFit/>
            </a:bodyPr>
            <a:lstStyle/>
            <a:p>
              <a:pPr algn="ctr">
                <a:lnSpc>
                  <a:spcPts val="3688"/>
                </a:lnSpc>
              </a:pPr>
              <a:r>
                <a:rPr lang="en-US" sz="3099">
                  <a:solidFill>
                    <a:srgbClr val="1F1B1A"/>
                  </a:solidFill>
                  <a:latin typeface="Muller Bold"/>
                </a:rPr>
                <a:t>Phone number</a:t>
              </a:r>
            </a:p>
          </p:txBody>
        </p:sp>
        <p:sp>
          <p:nvSpPr>
            <p:cNvPr name="TextBox 19" id="19"/>
            <p:cNvSpPr txBox="true"/>
            <p:nvPr/>
          </p:nvSpPr>
          <p:spPr>
            <a:xfrm rot="0">
              <a:off x="0" y="704464"/>
              <a:ext cx="4814468" cy="676910"/>
            </a:xfrm>
            <a:prstGeom prst="rect">
              <a:avLst/>
            </a:prstGeom>
          </p:spPr>
          <p:txBody>
            <a:bodyPr anchor="t" rtlCol="false" tIns="0" lIns="0" bIns="0" rIns="0">
              <a:spAutoFit/>
            </a:bodyPr>
            <a:lstStyle/>
            <a:p>
              <a:pPr algn="ctr" marL="0" indent="0" lvl="0">
                <a:lnSpc>
                  <a:spcPts val="3779"/>
                </a:lnSpc>
                <a:spcBef>
                  <a:spcPct val="0"/>
                </a:spcBef>
              </a:pPr>
              <a:r>
                <a:rPr lang="en-US" sz="2699">
                  <a:solidFill>
                    <a:srgbClr val="1F1B1A"/>
                  </a:solidFill>
                  <a:latin typeface="Muller"/>
                </a:rPr>
                <a:t>0721001190</a:t>
              </a:r>
            </a:p>
          </p:txBody>
        </p:sp>
      </p:grpSp>
      <p:sp>
        <p:nvSpPr>
          <p:cNvPr name="AutoShape 20" id="20"/>
          <p:cNvSpPr/>
          <p:nvPr/>
        </p:nvSpPr>
        <p:spPr>
          <a:xfrm rot="5400000">
            <a:off x="5478710" y="8494044"/>
            <a:ext cx="1357595" cy="0"/>
          </a:xfrm>
          <a:prstGeom prst="line">
            <a:avLst/>
          </a:prstGeom>
          <a:ln cap="flat" w="38100">
            <a:solidFill>
              <a:srgbClr val="1F1B1A">
                <a:alpha val="19608"/>
              </a:srgbClr>
            </a:solidFill>
            <a:prstDash val="solid"/>
            <a:headEnd type="none" len="sm" w="sm"/>
            <a:tailEnd type="none" len="sm" w="sm"/>
          </a:ln>
        </p:spPr>
      </p:sp>
      <p:sp>
        <p:nvSpPr>
          <p:cNvPr name="AutoShape 21" id="21"/>
          <p:cNvSpPr/>
          <p:nvPr/>
        </p:nvSpPr>
        <p:spPr>
          <a:xfrm rot="5400000">
            <a:off x="11013300" y="8494044"/>
            <a:ext cx="1357595" cy="0"/>
          </a:xfrm>
          <a:prstGeom prst="line">
            <a:avLst/>
          </a:prstGeom>
          <a:ln cap="flat" w="38100">
            <a:solidFill>
              <a:srgbClr val="1F1B1A">
                <a:alpha val="19608"/>
              </a:srgbClr>
            </a:solidFill>
            <a:prstDash val="solid"/>
            <a:headEnd type="none" len="sm" w="sm"/>
            <a:tailEnd type="none" len="sm" w="sm"/>
          </a:ln>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grpSp>
        <p:nvGrpSpPr>
          <p:cNvPr name="Group 2" id="2"/>
          <p:cNvGrpSpPr/>
          <p:nvPr/>
        </p:nvGrpSpPr>
        <p:grpSpPr>
          <a:xfrm rot="0">
            <a:off x="1028700" y="1484499"/>
            <a:ext cx="5887676" cy="5887653"/>
            <a:chOff x="0" y="0"/>
            <a:chExt cx="6350000" cy="6349975"/>
          </a:xfrm>
        </p:grpSpPr>
        <p:sp>
          <p:nvSpPr>
            <p:cNvPr name="Freeform 3" id="3"/>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49999" t="0" r="0" b="0"/>
              </a:stretch>
            </a:blipFill>
          </p:spPr>
        </p:sp>
      </p:grpSp>
      <p:grpSp>
        <p:nvGrpSpPr>
          <p:cNvPr name="Group 4" id="4"/>
          <p:cNvGrpSpPr/>
          <p:nvPr/>
        </p:nvGrpSpPr>
        <p:grpSpPr>
          <a:xfrm rot="0">
            <a:off x="3842791" y="4467291"/>
            <a:ext cx="4061185" cy="4061169"/>
            <a:chOff x="0" y="0"/>
            <a:chExt cx="6350000" cy="6349975"/>
          </a:xfrm>
        </p:grpSpPr>
        <p:sp>
          <p:nvSpPr>
            <p:cNvPr name="Freeform 5" id="5"/>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4F2F0"/>
            </a:solidFill>
            <a:ln w="12700">
              <a:solidFill>
                <a:srgbClr val="000000"/>
              </a:solidFill>
            </a:ln>
          </p:spPr>
        </p:sp>
      </p:grpSp>
      <p:grpSp>
        <p:nvGrpSpPr>
          <p:cNvPr name="Group 6" id="6"/>
          <p:cNvGrpSpPr/>
          <p:nvPr/>
        </p:nvGrpSpPr>
        <p:grpSpPr>
          <a:xfrm rot="0">
            <a:off x="4030633" y="4655132"/>
            <a:ext cx="3685501" cy="3685487"/>
            <a:chOff x="0" y="0"/>
            <a:chExt cx="6350000" cy="6349975"/>
          </a:xfrm>
        </p:grpSpPr>
        <p:sp>
          <p:nvSpPr>
            <p:cNvPr name="Freeform 7" id="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46566" t="0" r="-3527" b="0"/>
              </a:stretch>
            </a:blipFill>
          </p:spPr>
        </p:sp>
      </p:grpSp>
      <p:grpSp>
        <p:nvGrpSpPr>
          <p:cNvPr name="Group 8" id="8"/>
          <p:cNvGrpSpPr/>
          <p:nvPr/>
        </p:nvGrpSpPr>
        <p:grpSpPr>
          <a:xfrm rot="0">
            <a:off x="8964498" y="5885122"/>
            <a:ext cx="675501" cy="675501"/>
            <a:chOff x="0" y="0"/>
            <a:chExt cx="6350000" cy="6350000"/>
          </a:xfrm>
        </p:grpSpPr>
        <p:sp>
          <p:nvSpPr>
            <p:cNvPr name="Freeform 9" id="9"/>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B8C23">
                <a:alpha val="21961"/>
              </a:srgbClr>
            </a:solidFill>
          </p:spPr>
        </p:sp>
      </p:grpSp>
      <p:grpSp>
        <p:nvGrpSpPr>
          <p:cNvPr name="Group 10" id="10"/>
          <p:cNvGrpSpPr/>
          <p:nvPr/>
        </p:nvGrpSpPr>
        <p:grpSpPr>
          <a:xfrm rot="0">
            <a:off x="8964498" y="7776599"/>
            <a:ext cx="675501" cy="675501"/>
            <a:chOff x="0" y="0"/>
            <a:chExt cx="6350000" cy="6350000"/>
          </a:xfrm>
        </p:grpSpPr>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A36C">
                <a:alpha val="21961"/>
              </a:srgbClr>
            </a:solidFill>
          </p:spPr>
        </p:sp>
      </p:grpSp>
      <p:sp>
        <p:nvSpPr>
          <p:cNvPr name="Freeform 12" id="12"/>
          <p:cNvSpPr/>
          <p:nvPr/>
        </p:nvSpPr>
        <p:spPr>
          <a:xfrm flipH="false" flipV="false" rot="0">
            <a:off x="9144000" y="6064624"/>
            <a:ext cx="316497" cy="316497"/>
          </a:xfrm>
          <a:custGeom>
            <a:avLst/>
            <a:gdLst/>
            <a:ahLst/>
            <a:cxnLst/>
            <a:rect r="r" b="b" t="t" l="l"/>
            <a:pathLst>
              <a:path h="316497" w="316497">
                <a:moveTo>
                  <a:pt x="0" y="0"/>
                </a:moveTo>
                <a:lnTo>
                  <a:pt x="316497" y="0"/>
                </a:lnTo>
                <a:lnTo>
                  <a:pt x="316497" y="316497"/>
                </a:lnTo>
                <a:lnTo>
                  <a:pt x="0" y="3164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9144000" y="7956101"/>
            <a:ext cx="316497" cy="316497"/>
          </a:xfrm>
          <a:custGeom>
            <a:avLst/>
            <a:gdLst/>
            <a:ahLst/>
            <a:cxnLst/>
            <a:rect r="r" b="b" t="t" l="l"/>
            <a:pathLst>
              <a:path h="316497" w="316497">
                <a:moveTo>
                  <a:pt x="0" y="0"/>
                </a:moveTo>
                <a:lnTo>
                  <a:pt x="316497" y="0"/>
                </a:lnTo>
                <a:lnTo>
                  <a:pt x="316497" y="316497"/>
                </a:lnTo>
                <a:lnTo>
                  <a:pt x="0" y="31649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4" id="14"/>
          <p:cNvSpPr/>
          <p:nvPr/>
        </p:nvSpPr>
        <p:spPr>
          <a:xfrm flipH="false" flipV="false" rot="0">
            <a:off x="0" y="8490200"/>
            <a:ext cx="18288000" cy="2392680"/>
          </a:xfrm>
          <a:custGeom>
            <a:avLst/>
            <a:gdLst/>
            <a:ahLst/>
            <a:cxnLst/>
            <a:rect r="r" b="b" t="t" l="l"/>
            <a:pathLst>
              <a:path h="2392680" w="18288000">
                <a:moveTo>
                  <a:pt x="0" y="0"/>
                </a:moveTo>
                <a:lnTo>
                  <a:pt x="18288000" y="0"/>
                </a:lnTo>
                <a:lnTo>
                  <a:pt x="18288000" y="2392680"/>
                </a:lnTo>
                <a:lnTo>
                  <a:pt x="0" y="239268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5" id="15"/>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6" id="16"/>
          <p:cNvSpPr txBox="true"/>
          <p:nvPr/>
        </p:nvSpPr>
        <p:spPr>
          <a:xfrm rot="0">
            <a:off x="8380298" y="1293999"/>
            <a:ext cx="8304058" cy="1820926"/>
          </a:xfrm>
          <a:prstGeom prst="rect">
            <a:avLst/>
          </a:prstGeom>
        </p:spPr>
        <p:txBody>
          <a:bodyPr anchor="t" rtlCol="false" tIns="0" lIns="0" bIns="0" rIns="0">
            <a:spAutoFit/>
          </a:bodyPr>
          <a:lstStyle/>
          <a:p>
            <a:pPr>
              <a:lnSpc>
                <a:spcPts val="6572"/>
              </a:lnSpc>
            </a:pPr>
            <a:r>
              <a:rPr lang="en-US" sz="5300">
                <a:solidFill>
                  <a:srgbClr val="1F1B1A"/>
                </a:solidFill>
                <a:latin typeface="Muller Bold"/>
              </a:rPr>
              <a:t>We at Taraba Verde (Green Stand) sell health!</a:t>
            </a:r>
          </a:p>
        </p:txBody>
      </p:sp>
      <p:sp>
        <p:nvSpPr>
          <p:cNvPr name="TextBox 17" id="17"/>
          <p:cNvSpPr txBox="true"/>
          <p:nvPr/>
        </p:nvSpPr>
        <p:spPr>
          <a:xfrm rot="0">
            <a:off x="8931249" y="3318391"/>
            <a:ext cx="8328051" cy="2185732"/>
          </a:xfrm>
          <a:prstGeom prst="rect">
            <a:avLst/>
          </a:prstGeom>
        </p:spPr>
        <p:txBody>
          <a:bodyPr anchor="t" rtlCol="false" tIns="0" lIns="0" bIns="0" rIns="0">
            <a:spAutoFit/>
          </a:bodyPr>
          <a:lstStyle/>
          <a:p>
            <a:pPr>
              <a:lnSpc>
                <a:spcPts val="4286"/>
              </a:lnSpc>
            </a:pPr>
            <a:r>
              <a:rPr lang="en-US" sz="2613">
                <a:solidFill>
                  <a:srgbClr val="615E5D"/>
                </a:solidFill>
                <a:latin typeface="Muller"/>
              </a:rPr>
              <a:t>The difference we bring to the market is that we prove to customers that our products are truly natural, through laboratory tests conducted and periodic checks of both producers and plantations.</a:t>
            </a:r>
          </a:p>
        </p:txBody>
      </p:sp>
      <p:sp>
        <p:nvSpPr>
          <p:cNvPr name="TextBox 18" id="18"/>
          <p:cNvSpPr txBox="true"/>
          <p:nvPr/>
        </p:nvSpPr>
        <p:spPr>
          <a:xfrm rot="0">
            <a:off x="9840164" y="5948280"/>
            <a:ext cx="6276751" cy="489204"/>
          </a:xfrm>
          <a:prstGeom prst="rect">
            <a:avLst/>
          </a:prstGeom>
        </p:spPr>
        <p:txBody>
          <a:bodyPr anchor="t" rtlCol="false" tIns="0" lIns="0" bIns="0" rIns="0">
            <a:spAutoFit/>
          </a:bodyPr>
          <a:lstStyle/>
          <a:p>
            <a:pPr>
              <a:lnSpc>
                <a:spcPts val="3212"/>
              </a:lnSpc>
            </a:pPr>
            <a:r>
              <a:rPr lang="en-US" sz="2699">
                <a:solidFill>
                  <a:srgbClr val="292929"/>
                </a:solidFill>
                <a:latin typeface="Muller Bold"/>
              </a:rPr>
              <a:t>We support small-scale producers.</a:t>
            </a:r>
          </a:p>
        </p:txBody>
      </p:sp>
      <p:sp>
        <p:nvSpPr>
          <p:cNvPr name="TextBox 19" id="19"/>
          <p:cNvSpPr txBox="true"/>
          <p:nvPr/>
        </p:nvSpPr>
        <p:spPr>
          <a:xfrm rot="0">
            <a:off x="9840164" y="7839757"/>
            <a:ext cx="6276751" cy="489204"/>
          </a:xfrm>
          <a:prstGeom prst="rect">
            <a:avLst/>
          </a:prstGeom>
        </p:spPr>
        <p:txBody>
          <a:bodyPr anchor="t" rtlCol="false" tIns="0" lIns="0" bIns="0" rIns="0">
            <a:spAutoFit/>
          </a:bodyPr>
          <a:lstStyle/>
          <a:p>
            <a:pPr>
              <a:lnSpc>
                <a:spcPts val="3212"/>
              </a:lnSpc>
            </a:pPr>
            <a:r>
              <a:rPr lang="en-US" sz="2699">
                <a:solidFill>
                  <a:srgbClr val="292929"/>
                </a:solidFill>
                <a:latin typeface="Muller Bold"/>
              </a:rPr>
              <a:t>Proven quality.</a:t>
            </a:r>
          </a:p>
        </p:txBody>
      </p:sp>
      <p:sp>
        <p:nvSpPr>
          <p:cNvPr name="TextBox 20" id="20"/>
          <p:cNvSpPr txBox="true"/>
          <p:nvPr/>
        </p:nvSpPr>
        <p:spPr>
          <a:xfrm rot="0">
            <a:off x="9840164" y="6410267"/>
            <a:ext cx="8131670" cy="1089582"/>
          </a:xfrm>
          <a:prstGeom prst="rect">
            <a:avLst/>
          </a:prstGeom>
        </p:spPr>
        <p:txBody>
          <a:bodyPr anchor="t" rtlCol="false" tIns="0" lIns="0" bIns="0" rIns="0">
            <a:spAutoFit/>
          </a:bodyPr>
          <a:lstStyle/>
          <a:p>
            <a:pPr algn="l" marL="0" indent="0" lvl="0">
              <a:lnSpc>
                <a:spcPts val="4115"/>
              </a:lnSpc>
              <a:spcBef>
                <a:spcPct val="0"/>
              </a:spcBef>
            </a:pPr>
            <a:r>
              <a:rPr lang="en-US" sz="2509">
                <a:solidFill>
                  <a:srgbClr val="615E5D">
                    <a:alpha val="80000"/>
                  </a:srgbClr>
                </a:solidFill>
                <a:latin typeface="Muller"/>
              </a:rPr>
              <a:t>We are developing the local economy and providing an opportunity for the growth of small local producers.</a:t>
            </a:r>
          </a:p>
        </p:txBody>
      </p:sp>
      <p:sp>
        <p:nvSpPr>
          <p:cNvPr name="TextBox 21" id="21"/>
          <p:cNvSpPr txBox="true"/>
          <p:nvPr/>
        </p:nvSpPr>
        <p:spPr>
          <a:xfrm rot="0">
            <a:off x="9840164" y="8301744"/>
            <a:ext cx="8131670" cy="1086814"/>
          </a:xfrm>
          <a:prstGeom prst="rect">
            <a:avLst/>
          </a:prstGeom>
        </p:spPr>
        <p:txBody>
          <a:bodyPr anchor="t" rtlCol="false" tIns="0" lIns="0" bIns="0" rIns="0">
            <a:spAutoFit/>
          </a:bodyPr>
          <a:lstStyle/>
          <a:p>
            <a:pPr algn="l" marL="0" indent="0" lvl="0">
              <a:lnSpc>
                <a:spcPts val="4103"/>
              </a:lnSpc>
              <a:spcBef>
                <a:spcPct val="0"/>
              </a:spcBef>
            </a:pPr>
            <a:r>
              <a:rPr lang="en-US" sz="2501">
                <a:solidFill>
                  <a:srgbClr val="615E5D">
                    <a:alpha val="80000"/>
                  </a:srgbClr>
                </a:solidFill>
                <a:latin typeface="Muller"/>
              </a:rPr>
              <a:t>We carefully select producers within the Green Stand network and conduct checks throughout the year.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sp>
        <p:nvSpPr>
          <p:cNvPr name="Freeform 2" id="2"/>
          <p:cNvSpPr/>
          <p:nvPr/>
        </p:nvSpPr>
        <p:spPr>
          <a:xfrm flipH="false" flipV="false" rot="0">
            <a:off x="0" y="8427452"/>
            <a:ext cx="18288000" cy="2392680"/>
          </a:xfrm>
          <a:custGeom>
            <a:avLst/>
            <a:gdLst/>
            <a:ahLst/>
            <a:cxnLst/>
            <a:rect r="r" b="b" t="t" l="l"/>
            <a:pathLst>
              <a:path h="2392680" w="18288000">
                <a:moveTo>
                  <a:pt x="0" y="0"/>
                </a:moveTo>
                <a:lnTo>
                  <a:pt x="18288000" y="0"/>
                </a:lnTo>
                <a:lnTo>
                  <a:pt x="18288000" y="2392680"/>
                </a:lnTo>
                <a:lnTo>
                  <a:pt x="0" y="2392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9380260" y="-2722689"/>
            <a:ext cx="11150186" cy="11150142"/>
            <a:chOff x="0" y="0"/>
            <a:chExt cx="6350000" cy="6349975"/>
          </a:xfrm>
        </p:grpSpPr>
        <p:sp>
          <p:nvSpPr>
            <p:cNvPr name="Freeform 5" id="5"/>
            <p:cNvSpPr/>
            <p:nvPr/>
          </p:nvSpPr>
          <p:spPr>
            <a:xfrm flipH="true" flipV="false" rot="0">
              <a:off x="0" y="0"/>
              <a:ext cx="6350000" cy="6349975"/>
            </a:xfrm>
            <a:custGeom>
              <a:avLst/>
              <a:gdLst/>
              <a:ahLst/>
              <a:cxnLst/>
              <a:rect r="r" b="b" t="t" l="l"/>
              <a:pathLst>
                <a:path h="6349975" w="6350000">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solidFill>
              <a:srgbClr val="00A36C"/>
            </a:solidFill>
            <a:ln w="12700">
              <a:solidFill>
                <a:srgbClr val="000000"/>
              </a:solidFill>
            </a:ln>
          </p:spPr>
        </p:sp>
      </p:grpSp>
      <p:grpSp>
        <p:nvGrpSpPr>
          <p:cNvPr name="Group 6" id="6"/>
          <p:cNvGrpSpPr/>
          <p:nvPr/>
        </p:nvGrpSpPr>
        <p:grpSpPr>
          <a:xfrm rot="0">
            <a:off x="9380260" y="-3177621"/>
            <a:ext cx="11150186" cy="11150142"/>
            <a:chOff x="0" y="0"/>
            <a:chExt cx="6350000" cy="6349975"/>
          </a:xfrm>
        </p:grpSpPr>
        <p:sp>
          <p:nvSpPr>
            <p:cNvPr name="Freeform 7" id="7"/>
            <p:cNvSpPr/>
            <p:nvPr/>
          </p:nvSpPr>
          <p:spPr>
            <a:xfrm flipH="true" flipV="false" rot="0">
              <a:off x="0" y="0"/>
              <a:ext cx="6350000" cy="6349975"/>
            </a:xfrm>
            <a:custGeom>
              <a:avLst/>
              <a:gdLst/>
              <a:ahLst/>
              <a:cxnLst/>
              <a:rect r="r" b="b" t="t" l="l"/>
              <a:pathLst>
                <a:path h="6349975" w="6350000">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blipFill>
              <a:blip r:embed="rId4"/>
              <a:stretch>
                <a:fillRect l="-18442" t="0" r="-3261" b="-82498"/>
              </a:stretch>
            </a:blipFill>
          </p:spPr>
        </p:sp>
      </p:grpSp>
      <p:sp>
        <p:nvSpPr>
          <p:cNvPr name="TextBox 8" id="8"/>
          <p:cNvSpPr txBox="true"/>
          <p:nvPr/>
        </p:nvSpPr>
        <p:spPr>
          <a:xfrm rot="0">
            <a:off x="1028700" y="1349573"/>
            <a:ext cx="8682615" cy="1047877"/>
          </a:xfrm>
          <a:prstGeom prst="rect">
            <a:avLst/>
          </a:prstGeom>
        </p:spPr>
        <p:txBody>
          <a:bodyPr anchor="t" rtlCol="false" tIns="0" lIns="0" bIns="0" rIns="0">
            <a:spAutoFit/>
          </a:bodyPr>
          <a:lstStyle/>
          <a:p>
            <a:pPr algn="l" marL="0" indent="0" lvl="0">
              <a:lnSpc>
                <a:spcPts val="6944"/>
              </a:lnSpc>
              <a:spcBef>
                <a:spcPct val="0"/>
              </a:spcBef>
            </a:pPr>
            <a:r>
              <a:rPr lang="en-US" sz="5600">
                <a:solidFill>
                  <a:srgbClr val="1F1B1A"/>
                </a:solidFill>
                <a:latin typeface="Muller Bold"/>
              </a:rPr>
              <a:t>All-natural, in one place.</a:t>
            </a:r>
          </a:p>
        </p:txBody>
      </p:sp>
      <p:grpSp>
        <p:nvGrpSpPr>
          <p:cNvPr name="Group 9" id="9"/>
          <p:cNvGrpSpPr>
            <a:grpSpLocks noChangeAspect="true"/>
          </p:cNvGrpSpPr>
          <p:nvPr/>
        </p:nvGrpSpPr>
        <p:grpSpPr>
          <a:xfrm rot="0">
            <a:off x="446364" y="2852381"/>
            <a:ext cx="1866989" cy="1866989"/>
            <a:chOff x="0" y="0"/>
            <a:chExt cx="6350000" cy="6350000"/>
          </a:xfrm>
        </p:grpSpPr>
        <p:sp>
          <p:nvSpPr>
            <p:cNvPr name="Freeform 10" id="1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5"/>
              <a:stretch>
                <a:fillRect l="-24999" t="0" r="-25000" b="0"/>
              </a:stretch>
            </a:blipFill>
          </p:spPr>
        </p:sp>
        <p:sp>
          <p:nvSpPr>
            <p:cNvPr name="Freeform 11" id="1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00A36C"/>
            </a:solidFill>
          </p:spPr>
        </p:sp>
      </p:grpSp>
      <p:sp>
        <p:nvSpPr>
          <p:cNvPr name="TextBox 12" id="12"/>
          <p:cNvSpPr txBox="true"/>
          <p:nvPr/>
        </p:nvSpPr>
        <p:spPr>
          <a:xfrm rot="0">
            <a:off x="2672612" y="2766656"/>
            <a:ext cx="5078154" cy="489204"/>
          </a:xfrm>
          <a:prstGeom prst="rect">
            <a:avLst/>
          </a:prstGeom>
        </p:spPr>
        <p:txBody>
          <a:bodyPr anchor="t" rtlCol="false" tIns="0" lIns="0" bIns="0" rIns="0">
            <a:spAutoFit/>
          </a:bodyPr>
          <a:lstStyle/>
          <a:p>
            <a:pPr>
              <a:lnSpc>
                <a:spcPts val="3212"/>
              </a:lnSpc>
            </a:pPr>
            <a:r>
              <a:rPr lang="en-US" sz="2699">
                <a:solidFill>
                  <a:srgbClr val="292929"/>
                </a:solidFill>
                <a:latin typeface="Muller Bold"/>
              </a:rPr>
              <a:t>Vegetables and fruits</a:t>
            </a:r>
          </a:p>
        </p:txBody>
      </p:sp>
      <p:sp>
        <p:nvSpPr>
          <p:cNvPr name="TextBox 13" id="13"/>
          <p:cNvSpPr txBox="true"/>
          <p:nvPr/>
        </p:nvSpPr>
        <p:spPr>
          <a:xfrm rot="0">
            <a:off x="2672612" y="3247694"/>
            <a:ext cx="5078154" cy="995427"/>
          </a:xfrm>
          <a:prstGeom prst="rect">
            <a:avLst/>
          </a:prstGeom>
        </p:spPr>
        <p:txBody>
          <a:bodyPr anchor="t" rtlCol="false" tIns="0" lIns="0" bIns="0" rIns="0">
            <a:spAutoFit/>
          </a:bodyPr>
          <a:lstStyle/>
          <a:p>
            <a:pPr algn="l" marL="0" indent="0" lvl="0">
              <a:lnSpc>
                <a:spcPts val="3771"/>
              </a:lnSpc>
              <a:spcBef>
                <a:spcPct val="0"/>
              </a:spcBef>
            </a:pPr>
            <a:r>
              <a:rPr lang="en-US" sz="2299">
                <a:solidFill>
                  <a:srgbClr val="615E5D">
                    <a:alpha val="80000"/>
                  </a:srgbClr>
                </a:solidFill>
                <a:latin typeface="Muller"/>
              </a:rPr>
              <a:t>Products both fresh and preserved in jars, jams, pickles, preserves, etc.</a:t>
            </a:r>
          </a:p>
        </p:txBody>
      </p:sp>
      <p:grpSp>
        <p:nvGrpSpPr>
          <p:cNvPr name="Group 14" id="14"/>
          <p:cNvGrpSpPr>
            <a:grpSpLocks noChangeAspect="true"/>
          </p:cNvGrpSpPr>
          <p:nvPr/>
        </p:nvGrpSpPr>
        <p:grpSpPr>
          <a:xfrm rot="0">
            <a:off x="1839598" y="5176571"/>
            <a:ext cx="1866989" cy="1866989"/>
            <a:chOff x="0" y="0"/>
            <a:chExt cx="6350000" cy="6350000"/>
          </a:xfrm>
        </p:grpSpPr>
        <p:sp>
          <p:nvSpPr>
            <p:cNvPr name="Freeform 15" id="15"/>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0" t="-14501" r="0" b="-14501"/>
              </a:stretch>
            </a:blipFill>
          </p:spPr>
        </p:sp>
        <p:sp>
          <p:nvSpPr>
            <p:cNvPr name="Freeform 16" id="16"/>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B8C23"/>
            </a:solidFill>
          </p:spPr>
        </p:sp>
      </p:grpSp>
      <p:sp>
        <p:nvSpPr>
          <p:cNvPr name="TextBox 17" id="17"/>
          <p:cNvSpPr txBox="true"/>
          <p:nvPr/>
        </p:nvSpPr>
        <p:spPr>
          <a:xfrm rot="0">
            <a:off x="4065846" y="5090846"/>
            <a:ext cx="5078154" cy="489204"/>
          </a:xfrm>
          <a:prstGeom prst="rect">
            <a:avLst/>
          </a:prstGeom>
        </p:spPr>
        <p:txBody>
          <a:bodyPr anchor="t" rtlCol="false" tIns="0" lIns="0" bIns="0" rIns="0">
            <a:spAutoFit/>
          </a:bodyPr>
          <a:lstStyle/>
          <a:p>
            <a:pPr>
              <a:lnSpc>
                <a:spcPts val="3212"/>
              </a:lnSpc>
            </a:pPr>
            <a:r>
              <a:rPr lang="en-US" sz="2699">
                <a:solidFill>
                  <a:srgbClr val="292929"/>
                </a:solidFill>
                <a:latin typeface="Muller Bold"/>
              </a:rPr>
              <a:t>Meat and meat derivatives</a:t>
            </a:r>
          </a:p>
        </p:txBody>
      </p:sp>
      <p:sp>
        <p:nvSpPr>
          <p:cNvPr name="TextBox 18" id="18"/>
          <p:cNvSpPr txBox="true"/>
          <p:nvPr/>
        </p:nvSpPr>
        <p:spPr>
          <a:xfrm rot="0">
            <a:off x="4065846" y="5571883"/>
            <a:ext cx="5078154" cy="1471677"/>
          </a:xfrm>
          <a:prstGeom prst="rect">
            <a:avLst/>
          </a:prstGeom>
        </p:spPr>
        <p:txBody>
          <a:bodyPr anchor="t" rtlCol="false" tIns="0" lIns="0" bIns="0" rIns="0">
            <a:spAutoFit/>
          </a:bodyPr>
          <a:lstStyle/>
          <a:p>
            <a:pPr algn="l" marL="0" indent="0" lvl="0">
              <a:lnSpc>
                <a:spcPts val="3771"/>
              </a:lnSpc>
              <a:spcBef>
                <a:spcPct val="0"/>
              </a:spcBef>
            </a:pPr>
            <a:r>
              <a:rPr lang="en-US" sz="2299">
                <a:solidFill>
                  <a:srgbClr val="615E5D">
                    <a:alpha val="80000"/>
                  </a:srgbClr>
                </a:solidFill>
                <a:latin typeface="Muller"/>
              </a:rPr>
              <a:t>The entire range of products refers to smoked meat, not fresh or frozen, only smoked.</a:t>
            </a:r>
          </a:p>
        </p:txBody>
      </p:sp>
      <p:grpSp>
        <p:nvGrpSpPr>
          <p:cNvPr name="Group 19" id="19"/>
          <p:cNvGrpSpPr>
            <a:grpSpLocks noChangeAspect="true"/>
          </p:cNvGrpSpPr>
          <p:nvPr/>
        </p:nvGrpSpPr>
        <p:grpSpPr>
          <a:xfrm rot="0">
            <a:off x="3457872" y="7391311"/>
            <a:ext cx="1866989" cy="1866989"/>
            <a:chOff x="0" y="0"/>
            <a:chExt cx="6350000" cy="6350000"/>
          </a:xfrm>
        </p:grpSpPr>
        <p:sp>
          <p:nvSpPr>
            <p:cNvPr name="Freeform 20" id="20"/>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7"/>
              <a:stretch>
                <a:fillRect l="0" t="0" r="0" b="0"/>
              </a:stretch>
            </a:blipFill>
          </p:spPr>
        </p:sp>
        <p:sp>
          <p:nvSpPr>
            <p:cNvPr name="Freeform 21" id="21"/>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F3000"/>
            </a:solidFill>
          </p:spPr>
        </p:sp>
      </p:grpSp>
      <p:sp>
        <p:nvSpPr>
          <p:cNvPr name="TextBox 22" id="22"/>
          <p:cNvSpPr txBox="true"/>
          <p:nvPr/>
        </p:nvSpPr>
        <p:spPr>
          <a:xfrm rot="0">
            <a:off x="5684120" y="7305586"/>
            <a:ext cx="5078154" cy="489204"/>
          </a:xfrm>
          <a:prstGeom prst="rect">
            <a:avLst/>
          </a:prstGeom>
        </p:spPr>
        <p:txBody>
          <a:bodyPr anchor="t" rtlCol="false" tIns="0" lIns="0" bIns="0" rIns="0">
            <a:spAutoFit/>
          </a:bodyPr>
          <a:lstStyle/>
          <a:p>
            <a:pPr>
              <a:lnSpc>
                <a:spcPts val="3212"/>
              </a:lnSpc>
            </a:pPr>
            <a:r>
              <a:rPr lang="en-US" sz="2699">
                <a:solidFill>
                  <a:srgbClr val="292929"/>
                </a:solidFill>
                <a:latin typeface="Muller Bold"/>
              </a:rPr>
              <a:t>Juices and other beverages</a:t>
            </a:r>
          </a:p>
        </p:txBody>
      </p:sp>
      <p:sp>
        <p:nvSpPr>
          <p:cNvPr name="TextBox 23" id="23"/>
          <p:cNvSpPr txBox="true"/>
          <p:nvPr/>
        </p:nvSpPr>
        <p:spPr>
          <a:xfrm rot="0">
            <a:off x="5684120" y="7786623"/>
            <a:ext cx="5078154" cy="1471677"/>
          </a:xfrm>
          <a:prstGeom prst="rect">
            <a:avLst/>
          </a:prstGeom>
        </p:spPr>
        <p:txBody>
          <a:bodyPr anchor="t" rtlCol="false" tIns="0" lIns="0" bIns="0" rIns="0">
            <a:spAutoFit/>
          </a:bodyPr>
          <a:lstStyle/>
          <a:p>
            <a:pPr algn="l" marL="0" indent="0" lvl="0">
              <a:lnSpc>
                <a:spcPts val="3771"/>
              </a:lnSpc>
              <a:spcBef>
                <a:spcPct val="0"/>
              </a:spcBef>
            </a:pPr>
            <a:r>
              <a:rPr lang="en-US" sz="2299">
                <a:solidFill>
                  <a:srgbClr val="615E5D">
                    <a:alpha val="80000"/>
                  </a:srgbClr>
                </a:solidFill>
                <a:latin typeface="Muller"/>
              </a:rPr>
              <a:t>Cold-pressed fruit juices or other fruit beverages such as berry fruit wine, etc.</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sp>
        <p:nvSpPr>
          <p:cNvPr name="Freeform 2" id="2"/>
          <p:cNvSpPr/>
          <p:nvPr/>
        </p:nvSpPr>
        <p:spPr>
          <a:xfrm flipH="false" flipV="false" rot="0">
            <a:off x="0" y="8427452"/>
            <a:ext cx="18288000" cy="2392680"/>
          </a:xfrm>
          <a:custGeom>
            <a:avLst/>
            <a:gdLst/>
            <a:ahLst/>
            <a:cxnLst/>
            <a:rect r="r" b="b" t="t" l="l"/>
            <a:pathLst>
              <a:path h="2392680" w="18288000">
                <a:moveTo>
                  <a:pt x="0" y="0"/>
                </a:moveTo>
                <a:lnTo>
                  <a:pt x="18288000" y="0"/>
                </a:lnTo>
                <a:lnTo>
                  <a:pt x="18288000" y="2392680"/>
                </a:lnTo>
                <a:lnTo>
                  <a:pt x="0" y="2392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1028700" y="2982068"/>
            <a:ext cx="4734760" cy="6051874"/>
            <a:chOff x="0" y="0"/>
            <a:chExt cx="1247015" cy="1593909"/>
          </a:xfrm>
        </p:grpSpPr>
        <p:sp>
          <p:nvSpPr>
            <p:cNvPr name="Freeform 5" id="5"/>
            <p:cNvSpPr/>
            <p:nvPr/>
          </p:nvSpPr>
          <p:spPr>
            <a:xfrm flipH="false" flipV="false" rot="0">
              <a:off x="0" y="0"/>
              <a:ext cx="1247015" cy="1593909"/>
            </a:xfrm>
            <a:custGeom>
              <a:avLst/>
              <a:gdLst/>
              <a:ahLst/>
              <a:cxnLst/>
              <a:rect r="r" b="b" t="t" l="l"/>
              <a:pathLst>
                <a:path h="1593909" w="1247015">
                  <a:moveTo>
                    <a:pt x="49054" y="0"/>
                  </a:moveTo>
                  <a:lnTo>
                    <a:pt x="1197961" y="0"/>
                  </a:lnTo>
                  <a:cubicBezTo>
                    <a:pt x="1225053" y="0"/>
                    <a:pt x="1247015" y="21962"/>
                    <a:pt x="1247015" y="49054"/>
                  </a:cubicBezTo>
                  <a:lnTo>
                    <a:pt x="1247015" y="1544856"/>
                  </a:lnTo>
                  <a:cubicBezTo>
                    <a:pt x="1247015" y="1571947"/>
                    <a:pt x="1225053" y="1593909"/>
                    <a:pt x="1197961" y="1593909"/>
                  </a:cubicBezTo>
                  <a:lnTo>
                    <a:pt x="49054" y="1593909"/>
                  </a:lnTo>
                  <a:cubicBezTo>
                    <a:pt x="21962" y="1593909"/>
                    <a:pt x="0" y="1571947"/>
                    <a:pt x="0" y="1544856"/>
                  </a:cubicBezTo>
                  <a:lnTo>
                    <a:pt x="0" y="49054"/>
                  </a:lnTo>
                  <a:cubicBezTo>
                    <a:pt x="0" y="21962"/>
                    <a:pt x="21962" y="0"/>
                    <a:pt x="49054" y="0"/>
                  </a:cubicBezTo>
                  <a:close/>
                </a:path>
              </a:pathLst>
            </a:custGeom>
            <a:solidFill>
              <a:srgbClr val="FFFFFF"/>
            </a:solidFill>
            <a:ln w="19050" cap="rnd">
              <a:solidFill>
                <a:srgbClr val="D4D4D4"/>
              </a:solidFill>
              <a:prstDash val="solid"/>
              <a:round/>
            </a:ln>
          </p:spPr>
        </p:sp>
        <p:sp>
          <p:nvSpPr>
            <p:cNvPr name="TextBox 6" id="6"/>
            <p:cNvSpPr txBox="true"/>
            <p:nvPr/>
          </p:nvSpPr>
          <p:spPr>
            <a:xfrm>
              <a:off x="0" y="-57150"/>
              <a:ext cx="1247015" cy="1651059"/>
            </a:xfrm>
            <a:prstGeom prst="rect">
              <a:avLst/>
            </a:prstGeom>
          </p:spPr>
          <p:txBody>
            <a:bodyPr anchor="ctr" rtlCol="false" tIns="50800" lIns="50800" bIns="50800" rIns="50800"/>
            <a:lstStyle/>
            <a:p>
              <a:pPr algn="ctr" marL="0" indent="0" lvl="0">
                <a:lnSpc>
                  <a:spcPts val="2499"/>
                </a:lnSpc>
                <a:spcBef>
                  <a:spcPct val="0"/>
                </a:spcBef>
              </a:pPr>
            </a:p>
          </p:txBody>
        </p:sp>
      </p:grpSp>
      <p:grpSp>
        <p:nvGrpSpPr>
          <p:cNvPr name="Group 7" id="7"/>
          <p:cNvGrpSpPr/>
          <p:nvPr/>
        </p:nvGrpSpPr>
        <p:grpSpPr>
          <a:xfrm rot="0">
            <a:off x="1564281" y="3311701"/>
            <a:ext cx="3663598" cy="3057108"/>
            <a:chOff x="0" y="0"/>
            <a:chExt cx="6350000" cy="5298790"/>
          </a:xfrm>
        </p:grpSpPr>
        <p:sp>
          <p:nvSpPr>
            <p:cNvPr name="Freeform 8" id="8"/>
            <p:cNvSpPr/>
            <p:nvPr/>
          </p:nvSpPr>
          <p:spPr>
            <a:xfrm flipH="false" flipV="false" rot="0">
              <a:off x="0" y="0"/>
              <a:ext cx="6350000" cy="5298790"/>
            </a:xfrm>
            <a:custGeom>
              <a:avLst/>
              <a:gdLst/>
              <a:ahLst/>
              <a:cxnLst/>
              <a:rect r="r" b="b" t="t" l="l"/>
              <a:pathLst>
                <a:path h="5298790" w="6350000">
                  <a:moveTo>
                    <a:pt x="5715000" y="5298790"/>
                  </a:moveTo>
                  <a:lnTo>
                    <a:pt x="635000" y="5298790"/>
                  </a:lnTo>
                  <a:cubicBezTo>
                    <a:pt x="284480" y="5298790"/>
                    <a:pt x="0" y="5061405"/>
                    <a:pt x="0" y="4768911"/>
                  </a:cubicBezTo>
                  <a:lnTo>
                    <a:pt x="0" y="529879"/>
                  </a:lnTo>
                  <a:cubicBezTo>
                    <a:pt x="0" y="237386"/>
                    <a:pt x="284480" y="0"/>
                    <a:pt x="635000" y="0"/>
                  </a:cubicBezTo>
                  <a:lnTo>
                    <a:pt x="5715000" y="0"/>
                  </a:lnTo>
                  <a:cubicBezTo>
                    <a:pt x="6065520" y="0"/>
                    <a:pt x="6350000" y="237386"/>
                    <a:pt x="6350000" y="529879"/>
                  </a:cubicBezTo>
                  <a:lnTo>
                    <a:pt x="6350000" y="4768911"/>
                  </a:lnTo>
                  <a:cubicBezTo>
                    <a:pt x="6350000" y="5061405"/>
                    <a:pt x="6065520" y="5298790"/>
                    <a:pt x="5715000" y="5298790"/>
                  </a:cubicBezTo>
                  <a:close/>
                </a:path>
              </a:pathLst>
            </a:custGeom>
            <a:blipFill>
              <a:blip r:embed="rId4"/>
              <a:stretch>
                <a:fillRect l="0" t="-9919" r="0" b="-9919"/>
              </a:stretch>
            </a:blipFill>
          </p:spPr>
        </p:sp>
      </p:grpSp>
      <p:grpSp>
        <p:nvGrpSpPr>
          <p:cNvPr name="Group 9" id="9"/>
          <p:cNvGrpSpPr/>
          <p:nvPr/>
        </p:nvGrpSpPr>
        <p:grpSpPr>
          <a:xfrm rot="0">
            <a:off x="6594855" y="2982068"/>
            <a:ext cx="4873234" cy="6051874"/>
            <a:chOff x="0" y="0"/>
            <a:chExt cx="1154861" cy="1434175"/>
          </a:xfrm>
        </p:grpSpPr>
        <p:sp>
          <p:nvSpPr>
            <p:cNvPr name="Freeform 10" id="10"/>
            <p:cNvSpPr/>
            <p:nvPr/>
          </p:nvSpPr>
          <p:spPr>
            <a:xfrm flipH="false" flipV="false" rot="0">
              <a:off x="0" y="0"/>
              <a:ext cx="1154861" cy="1434175"/>
            </a:xfrm>
            <a:custGeom>
              <a:avLst/>
              <a:gdLst/>
              <a:ahLst/>
              <a:cxnLst/>
              <a:rect r="r" b="b" t="t" l="l"/>
              <a:pathLst>
                <a:path h="1434175" w="1154861">
                  <a:moveTo>
                    <a:pt x="47660" y="0"/>
                  </a:moveTo>
                  <a:lnTo>
                    <a:pt x="1107201" y="0"/>
                  </a:lnTo>
                  <a:cubicBezTo>
                    <a:pt x="1133523" y="0"/>
                    <a:pt x="1154861" y="21338"/>
                    <a:pt x="1154861" y="47660"/>
                  </a:cubicBezTo>
                  <a:lnTo>
                    <a:pt x="1154861" y="1386515"/>
                  </a:lnTo>
                  <a:cubicBezTo>
                    <a:pt x="1154861" y="1399156"/>
                    <a:pt x="1149840" y="1411278"/>
                    <a:pt x="1140902" y="1420216"/>
                  </a:cubicBezTo>
                  <a:cubicBezTo>
                    <a:pt x="1131964" y="1429154"/>
                    <a:pt x="1119841" y="1434175"/>
                    <a:pt x="1107201" y="1434175"/>
                  </a:cubicBezTo>
                  <a:lnTo>
                    <a:pt x="47660" y="1434175"/>
                  </a:lnTo>
                  <a:cubicBezTo>
                    <a:pt x="21338" y="1434175"/>
                    <a:pt x="0" y="1412837"/>
                    <a:pt x="0" y="1386515"/>
                  </a:cubicBezTo>
                  <a:lnTo>
                    <a:pt x="0" y="47660"/>
                  </a:lnTo>
                  <a:cubicBezTo>
                    <a:pt x="0" y="21338"/>
                    <a:pt x="21338" y="0"/>
                    <a:pt x="47660" y="0"/>
                  </a:cubicBezTo>
                  <a:close/>
                </a:path>
              </a:pathLst>
            </a:custGeom>
            <a:solidFill>
              <a:srgbClr val="FFFFFF"/>
            </a:solidFill>
            <a:ln w="19050" cap="rnd">
              <a:solidFill>
                <a:srgbClr val="D4D4D4"/>
              </a:solidFill>
              <a:prstDash val="solid"/>
              <a:round/>
            </a:ln>
          </p:spPr>
        </p:sp>
        <p:sp>
          <p:nvSpPr>
            <p:cNvPr name="TextBox 11" id="11"/>
            <p:cNvSpPr txBox="true"/>
            <p:nvPr/>
          </p:nvSpPr>
          <p:spPr>
            <a:xfrm>
              <a:off x="0" y="-57150"/>
              <a:ext cx="1154861" cy="1491325"/>
            </a:xfrm>
            <a:prstGeom prst="rect">
              <a:avLst/>
            </a:prstGeom>
          </p:spPr>
          <p:txBody>
            <a:bodyPr anchor="ctr" rtlCol="false" tIns="56458" lIns="56458" bIns="56458" rIns="56458"/>
            <a:lstStyle/>
            <a:p>
              <a:pPr algn="ctr" marL="0" indent="0" lvl="0">
                <a:lnSpc>
                  <a:spcPts val="2499"/>
                </a:lnSpc>
                <a:spcBef>
                  <a:spcPct val="0"/>
                </a:spcBef>
              </a:pPr>
            </a:p>
          </p:txBody>
        </p:sp>
      </p:grpSp>
      <p:grpSp>
        <p:nvGrpSpPr>
          <p:cNvPr name="Group 12" id="12"/>
          <p:cNvGrpSpPr/>
          <p:nvPr/>
        </p:nvGrpSpPr>
        <p:grpSpPr>
          <a:xfrm rot="0">
            <a:off x="7233139" y="3378634"/>
            <a:ext cx="3596665" cy="2990175"/>
            <a:chOff x="0" y="0"/>
            <a:chExt cx="6350000" cy="5279227"/>
          </a:xfrm>
        </p:grpSpPr>
        <p:sp>
          <p:nvSpPr>
            <p:cNvPr name="Freeform 13" id="13"/>
            <p:cNvSpPr/>
            <p:nvPr/>
          </p:nvSpPr>
          <p:spPr>
            <a:xfrm flipH="false" flipV="false" rot="0">
              <a:off x="0" y="0"/>
              <a:ext cx="6350000" cy="5279227"/>
            </a:xfrm>
            <a:custGeom>
              <a:avLst/>
              <a:gdLst/>
              <a:ahLst/>
              <a:cxnLst/>
              <a:rect r="r" b="b" t="t" l="l"/>
              <a:pathLst>
                <a:path h="5279227" w="6350000">
                  <a:moveTo>
                    <a:pt x="5715000" y="5279227"/>
                  </a:moveTo>
                  <a:lnTo>
                    <a:pt x="635000" y="5279227"/>
                  </a:lnTo>
                  <a:cubicBezTo>
                    <a:pt x="284480" y="5279227"/>
                    <a:pt x="0" y="5042718"/>
                    <a:pt x="0" y="4751305"/>
                  </a:cubicBezTo>
                  <a:lnTo>
                    <a:pt x="0" y="527923"/>
                  </a:lnTo>
                  <a:cubicBezTo>
                    <a:pt x="0" y="236509"/>
                    <a:pt x="284480" y="0"/>
                    <a:pt x="635000" y="0"/>
                  </a:cubicBezTo>
                  <a:lnTo>
                    <a:pt x="5715000" y="0"/>
                  </a:lnTo>
                  <a:cubicBezTo>
                    <a:pt x="6065520" y="0"/>
                    <a:pt x="6350000" y="236509"/>
                    <a:pt x="6350000" y="527923"/>
                  </a:cubicBezTo>
                  <a:lnTo>
                    <a:pt x="6350000" y="4751305"/>
                  </a:lnTo>
                  <a:cubicBezTo>
                    <a:pt x="6350000" y="5042718"/>
                    <a:pt x="6065520" y="5279227"/>
                    <a:pt x="5715000" y="5279227"/>
                  </a:cubicBezTo>
                  <a:close/>
                </a:path>
              </a:pathLst>
            </a:custGeom>
            <a:blipFill>
              <a:blip r:embed="rId5"/>
              <a:stretch>
                <a:fillRect l="0" t="-10448" r="0" b="-10448"/>
              </a:stretch>
            </a:blipFill>
          </p:spPr>
        </p:sp>
      </p:grpSp>
      <p:grpSp>
        <p:nvGrpSpPr>
          <p:cNvPr name="Group 14" id="14"/>
          <p:cNvGrpSpPr/>
          <p:nvPr/>
        </p:nvGrpSpPr>
        <p:grpSpPr>
          <a:xfrm rot="0">
            <a:off x="12296764" y="2982068"/>
            <a:ext cx="4873234" cy="6051874"/>
            <a:chOff x="0" y="0"/>
            <a:chExt cx="1154861" cy="1434175"/>
          </a:xfrm>
        </p:grpSpPr>
        <p:sp>
          <p:nvSpPr>
            <p:cNvPr name="Freeform 15" id="15"/>
            <p:cNvSpPr/>
            <p:nvPr/>
          </p:nvSpPr>
          <p:spPr>
            <a:xfrm flipH="false" flipV="false" rot="0">
              <a:off x="0" y="0"/>
              <a:ext cx="1154861" cy="1434175"/>
            </a:xfrm>
            <a:custGeom>
              <a:avLst/>
              <a:gdLst/>
              <a:ahLst/>
              <a:cxnLst/>
              <a:rect r="r" b="b" t="t" l="l"/>
              <a:pathLst>
                <a:path h="1434175" w="1154861">
                  <a:moveTo>
                    <a:pt x="47660" y="0"/>
                  </a:moveTo>
                  <a:lnTo>
                    <a:pt x="1107201" y="0"/>
                  </a:lnTo>
                  <a:cubicBezTo>
                    <a:pt x="1133523" y="0"/>
                    <a:pt x="1154861" y="21338"/>
                    <a:pt x="1154861" y="47660"/>
                  </a:cubicBezTo>
                  <a:lnTo>
                    <a:pt x="1154861" y="1386515"/>
                  </a:lnTo>
                  <a:cubicBezTo>
                    <a:pt x="1154861" y="1399156"/>
                    <a:pt x="1149840" y="1411278"/>
                    <a:pt x="1140902" y="1420216"/>
                  </a:cubicBezTo>
                  <a:cubicBezTo>
                    <a:pt x="1131964" y="1429154"/>
                    <a:pt x="1119841" y="1434175"/>
                    <a:pt x="1107201" y="1434175"/>
                  </a:cubicBezTo>
                  <a:lnTo>
                    <a:pt x="47660" y="1434175"/>
                  </a:lnTo>
                  <a:cubicBezTo>
                    <a:pt x="21338" y="1434175"/>
                    <a:pt x="0" y="1412837"/>
                    <a:pt x="0" y="1386515"/>
                  </a:cubicBezTo>
                  <a:lnTo>
                    <a:pt x="0" y="47660"/>
                  </a:lnTo>
                  <a:cubicBezTo>
                    <a:pt x="0" y="21338"/>
                    <a:pt x="21338" y="0"/>
                    <a:pt x="47660" y="0"/>
                  </a:cubicBezTo>
                  <a:close/>
                </a:path>
              </a:pathLst>
            </a:custGeom>
            <a:solidFill>
              <a:srgbClr val="FFFFFF"/>
            </a:solidFill>
            <a:ln w="19050" cap="rnd">
              <a:solidFill>
                <a:srgbClr val="D4D4D4"/>
              </a:solidFill>
              <a:prstDash val="solid"/>
              <a:round/>
            </a:ln>
          </p:spPr>
        </p:sp>
        <p:sp>
          <p:nvSpPr>
            <p:cNvPr name="TextBox 16" id="16"/>
            <p:cNvSpPr txBox="true"/>
            <p:nvPr/>
          </p:nvSpPr>
          <p:spPr>
            <a:xfrm>
              <a:off x="0" y="-57150"/>
              <a:ext cx="1154861" cy="1491325"/>
            </a:xfrm>
            <a:prstGeom prst="rect">
              <a:avLst/>
            </a:prstGeom>
          </p:spPr>
          <p:txBody>
            <a:bodyPr anchor="ctr" rtlCol="false" tIns="50800" lIns="50800" bIns="50800" rIns="50800"/>
            <a:lstStyle/>
            <a:p>
              <a:pPr algn="ctr" marL="0" indent="0" lvl="0">
                <a:lnSpc>
                  <a:spcPts val="2499"/>
                </a:lnSpc>
                <a:spcBef>
                  <a:spcPct val="0"/>
                </a:spcBef>
              </a:pPr>
            </a:p>
          </p:txBody>
        </p:sp>
      </p:grpSp>
      <p:grpSp>
        <p:nvGrpSpPr>
          <p:cNvPr name="Group 17" id="17"/>
          <p:cNvGrpSpPr/>
          <p:nvPr/>
        </p:nvGrpSpPr>
        <p:grpSpPr>
          <a:xfrm rot="0">
            <a:off x="12935048" y="3378634"/>
            <a:ext cx="3596665" cy="2990175"/>
            <a:chOff x="0" y="0"/>
            <a:chExt cx="6350000" cy="5279227"/>
          </a:xfrm>
        </p:grpSpPr>
        <p:sp>
          <p:nvSpPr>
            <p:cNvPr name="Freeform 18" id="18"/>
            <p:cNvSpPr/>
            <p:nvPr/>
          </p:nvSpPr>
          <p:spPr>
            <a:xfrm flipH="false" flipV="false" rot="0">
              <a:off x="0" y="0"/>
              <a:ext cx="6350000" cy="5279227"/>
            </a:xfrm>
            <a:custGeom>
              <a:avLst/>
              <a:gdLst/>
              <a:ahLst/>
              <a:cxnLst/>
              <a:rect r="r" b="b" t="t" l="l"/>
              <a:pathLst>
                <a:path h="5279227" w="6350000">
                  <a:moveTo>
                    <a:pt x="5715000" y="5279227"/>
                  </a:moveTo>
                  <a:lnTo>
                    <a:pt x="635000" y="5279227"/>
                  </a:lnTo>
                  <a:cubicBezTo>
                    <a:pt x="284480" y="5279227"/>
                    <a:pt x="0" y="5042718"/>
                    <a:pt x="0" y="4751305"/>
                  </a:cubicBezTo>
                  <a:lnTo>
                    <a:pt x="0" y="527923"/>
                  </a:lnTo>
                  <a:cubicBezTo>
                    <a:pt x="0" y="236509"/>
                    <a:pt x="284480" y="0"/>
                    <a:pt x="635000" y="0"/>
                  </a:cubicBezTo>
                  <a:lnTo>
                    <a:pt x="5715000" y="0"/>
                  </a:lnTo>
                  <a:cubicBezTo>
                    <a:pt x="6065520" y="0"/>
                    <a:pt x="6350000" y="236509"/>
                    <a:pt x="6350000" y="527923"/>
                  </a:cubicBezTo>
                  <a:lnTo>
                    <a:pt x="6350000" y="4751305"/>
                  </a:lnTo>
                  <a:cubicBezTo>
                    <a:pt x="6350000" y="5042718"/>
                    <a:pt x="6065520" y="5279227"/>
                    <a:pt x="5715000" y="5279227"/>
                  </a:cubicBezTo>
                  <a:close/>
                </a:path>
              </a:pathLst>
            </a:custGeom>
            <a:blipFill>
              <a:blip r:embed="rId6"/>
              <a:stretch>
                <a:fillRect l="0" t="-10141" r="0" b="-10141"/>
              </a:stretch>
            </a:blipFill>
          </p:spPr>
        </p:sp>
      </p:grpSp>
      <p:sp>
        <p:nvSpPr>
          <p:cNvPr name="TextBox 19" id="19"/>
          <p:cNvSpPr txBox="true"/>
          <p:nvPr/>
        </p:nvSpPr>
        <p:spPr>
          <a:xfrm rot="0">
            <a:off x="2838089" y="1394631"/>
            <a:ext cx="12611822" cy="1047877"/>
          </a:xfrm>
          <a:prstGeom prst="rect">
            <a:avLst/>
          </a:prstGeom>
        </p:spPr>
        <p:txBody>
          <a:bodyPr anchor="t" rtlCol="false" tIns="0" lIns="0" bIns="0" rIns="0">
            <a:spAutoFit/>
          </a:bodyPr>
          <a:lstStyle/>
          <a:p>
            <a:pPr algn="ctr" marL="0" indent="0" lvl="0">
              <a:lnSpc>
                <a:spcPts val="6944"/>
              </a:lnSpc>
              <a:spcBef>
                <a:spcPct val="0"/>
              </a:spcBef>
            </a:pPr>
            <a:r>
              <a:rPr lang="en-US" sz="5600">
                <a:solidFill>
                  <a:srgbClr val="1F1B1A"/>
                </a:solidFill>
                <a:latin typeface="Muller Bold"/>
              </a:rPr>
              <a:t>What are we aiming for?</a:t>
            </a:r>
          </a:p>
        </p:txBody>
      </p:sp>
      <p:sp>
        <p:nvSpPr>
          <p:cNvPr name="TextBox 20" id="20"/>
          <p:cNvSpPr txBox="true"/>
          <p:nvPr/>
        </p:nvSpPr>
        <p:spPr>
          <a:xfrm rot="0">
            <a:off x="1435985" y="6621597"/>
            <a:ext cx="3920190" cy="2302383"/>
          </a:xfrm>
          <a:prstGeom prst="rect">
            <a:avLst/>
          </a:prstGeom>
        </p:spPr>
        <p:txBody>
          <a:bodyPr anchor="t" rtlCol="false" tIns="0" lIns="0" bIns="0" rIns="0">
            <a:spAutoFit/>
          </a:bodyPr>
          <a:lstStyle/>
          <a:p>
            <a:pPr algn="ctr" marL="0" indent="0" lvl="0">
              <a:lnSpc>
                <a:spcPts val="2976"/>
              </a:lnSpc>
              <a:spcBef>
                <a:spcPct val="0"/>
              </a:spcBef>
            </a:pPr>
            <a:r>
              <a:rPr lang="en-US" sz="2400">
                <a:solidFill>
                  <a:srgbClr val="1F1B1A"/>
                </a:solidFill>
                <a:latin typeface="Muller Bold"/>
              </a:rPr>
              <a:t>Creating a brand where customers know they will find only verified natural products, online or in one of the physical stores nationwide!</a:t>
            </a:r>
          </a:p>
        </p:txBody>
      </p:sp>
      <p:sp>
        <p:nvSpPr>
          <p:cNvPr name="TextBox 21" id="21"/>
          <p:cNvSpPr txBox="true"/>
          <p:nvPr/>
        </p:nvSpPr>
        <p:spPr>
          <a:xfrm rot="0">
            <a:off x="7183905" y="6621597"/>
            <a:ext cx="3920190" cy="2302383"/>
          </a:xfrm>
          <a:prstGeom prst="rect">
            <a:avLst/>
          </a:prstGeom>
        </p:spPr>
        <p:txBody>
          <a:bodyPr anchor="t" rtlCol="false" tIns="0" lIns="0" bIns="0" rIns="0">
            <a:spAutoFit/>
          </a:bodyPr>
          <a:lstStyle/>
          <a:p>
            <a:pPr algn="ctr" marL="0" indent="0" lvl="0">
              <a:lnSpc>
                <a:spcPts val="2976"/>
              </a:lnSpc>
              <a:spcBef>
                <a:spcPct val="0"/>
              </a:spcBef>
            </a:pPr>
            <a:r>
              <a:rPr lang="en-US" sz="2400">
                <a:solidFill>
                  <a:srgbClr val="1F1B1A"/>
                </a:solidFill>
                <a:latin typeface="Muller Bold"/>
              </a:rPr>
              <a:t>The possibility of renting a small plot of land, where the customer can choose what they want to plant and can visit anytime with their family!</a:t>
            </a:r>
          </a:p>
        </p:txBody>
      </p:sp>
      <p:sp>
        <p:nvSpPr>
          <p:cNvPr name="TextBox 22" id="22"/>
          <p:cNvSpPr txBox="true"/>
          <p:nvPr/>
        </p:nvSpPr>
        <p:spPr>
          <a:xfrm rot="0">
            <a:off x="12773286" y="6621597"/>
            <a:ext cx="3920190" cy="1930908"/>
          </a:xfrm>
          <a:prstGeom prst="rect">
            <a:avLst/>
          </a:prstGeom>
        </p:spPr>
        <p:txBody>
          <a:bodyPr anchor="t" rtlCol="false" tIns="0" lIns="0" bIns="0" rIns="0">
            <a:spAutoFit/>
          </a:bodyPr>
          <a:lstStyle/>
          <a:p>
            <a:pPr algn="ctr" marL="0" indent="0" lvl="0">
              <a:lnSpc>
                <a:spcPts val="2976"/>
              </a:lnSpc>
              <a:spcBef>
                <a:spcPct val="0"/>
              </a:spcBef>
            </a:pPr>
            <a:r>
              <a:rPr lang="en-US" sz="2400">
                <a:solidFill>
                  <a:srgbClr val="1F1B1A"/>
                </a:solidFill>
                <a:latin typeface="Muller Bold"/>
              </a:rPr>
              <a:t>Creating a network of restaurants where it's specified on the menu that they use ingredients from Green Stand!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sp>
        <p:nvSpPr>
          <p:cNvPr name="Freeform 2" id="2"/>
          <p:cNvSpPr/>
          <p:nvPr/>
        </p:nvSpPr>
        <p:spPr>
          <a:xfrm flipH="false" flipV="false" rot="0">
            <a:off x="0" y="8427452"/>
            <a:ext cx="18288000" cy="2392680"/>
          </a:xfrm>
          <a:custGeom>
            <a:avLst/>
            <a:gdLst/>
            <a:ahLst/>
            <a:cxnLst/>
            <a:rect r="r" b="b" t="t" l="l"/>
            <a:pathLst>
              <a:path h="2392680" w="18288000">
                <a:moveTo>
                  <a:pt x="0" y="0"/>
                </a:moveTo>
                <a:lnTo>
                  <a:pt x="18288000" y="0"/>
                </a:lnTo>
                <a:lnTo>
                  <a:pt x="18288000" y="2392680"/>
                </a:lnTo>
                <a:lnTo>
                  <a:pt x="0" y="2392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4177875" y="-535711"/>
            <a:ext cx="11150186" cy="11150142"/>
            <a:chOff x="0" y="0"/>
            <a:chExt cx="6350000" cy="6349975"/>
          </a:xfrm>
        </p:grpSpPr>
        <p:sp>
          <p:nvSpPr>
            <p:cNvPr name="Freeform 5" id="5"/>
            <p:cNvSpPr/>
            <p:nvPr/>
          </p:nvSpPr>
          <p:spPr>
            <a:xfrm flipH="true" flipV="false" rot="0">
              <a:off x="0" y="0"/>
              <a:ext cx="6350000" cy="6349975"/>
            </a:xfrm>
            <a:custGeom>
              <a:avLst/>
              <a:gdLst/>
              <a:ahLst/>
              <a:cxnLst/>
              <a:rect r="r" b="b" t="t" l="l"/>
              <a:pathLst>
                <a:path h="6349975" w="6350000">
                  <a:moveTo>
                    <a:pt x="0" y="3175025"/>
                  </a:moveTo>
                  <a:cubicBezTo>
                    <a:pt x="0" y="4928451"/>
                    <a:pt x="1421524" y="6349975"/>
                    <a:pt x="3175000" y="6349975"/>
                  </a:cubicBezTo>
                  <a:cubicBezTo>
                    <a:pt x="4928502" y="6349975"/>
                    <a:pt x="6350000" y="4928451"/>
                    <a:pt x="6350000" y="3175025"/>
                  </a:cubicBezTo>
                  <a:cubicBezTo>
                    <a:pt x="6350000" y="1421511"/>
                    <a:pt x="4928502" y="0"/>
                    <a:pt x="3175000" y="0"/>
                  </a:cubicBezTo>
                  <a:cubicBezTo>
                    <a:pt x="1421498" y="0"/>
                    <a:pt x="0" y="1421511"/>
                    <a:pt x="0" y="3175025"/>
                  </a:cubicBezTo>
                  <a:close/>
                </a:path>
              </a:pathLst>
            </a:custGeom>
            <a:solidFill>
              <a:srgbClr val="00A36C"/>
            </a:solidFill>
            <a:ln w="12700">
              <a:solidFill>
                <a:srgbClr val="000000"/>
              </a:solidFill>
            </a:ln>
          </p:spPr>
        </p:sp>
      </p:grpSp>
      <p:grpSp>
        <p:nvGrpSpPr>
          <p:cNvPr name="Group 6" id="6"/>
          <p:cNvGrpSpPr/>
          <p:nvPr/>
        </p:nvGrpSpPr>
        <p:grpSpPr>
          <a:xfrm rot="0">
            <a:off x="-3757997" y="-705690"/>
            <a:ext cx="11150186" cy="11150142"/>
            <a:chOff x="0" y="0"/>
            <a:chExt cx="6350000" cy="6349975"/>
          </a:xfrm>
        </p:grpSpPr>
        <p:sp>
          <p:nvSpPr>
            <p:cNvPr name="Freeform 7" id="7"/>
            <p:cNvSpPr/>
            <p:nvPr/>
          </p:nvSpPr>
          <p:spPr>
            <a:xfrm flipH="false" flipV="false" rot="0">
              <a:off x="0" y="0"/>
              <a:ext cx="6350000" cy="6349975"/>
            </a:xfrm>
            <a:custGeom>
              <a:avLst/>
              <a:gdLst/>
              <a:ahLst/>
              <a:cxnLst/>
              <a:rect r="r" b="b" t="t" l="l"/>
              <a:pathLst>
                <a:path h="6349975" w="6350000">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5282" t="0" r="-25282" b="0"/>
              </a:stretch>
            </a:blipFill>
          </p:spPr>
        </p:sp>
      </p:grpSp>
      <p:grpSp>
        <p:nvGrpSpPr>
          <p:cNvPr name="Group 8" id="8"/>
          <p:cNvGrpSpPr/>
          <p:nvPr/>
        </p:nvGrpSpPr>
        <p:grpSpPr>
          <a:xfrm rot="0">
            <a:off x="5669527" y="6819308"/>
            <a:ext cx="11589773" cy="1942055"/>
            <a:chOff x="0" y="0"/>
            <a:chExt cx="3052451" cy="511488"/>
          </a:xfrm>
        </p:grpSpPr>
        <p:sp>
          <p:nvSpPr>
            <p:cNvPr name="Freeform 9" id="9"/>
            <p:cNvSpPr/>
            <p:nvPr/>
          </p:nvSpPr>
          <p:spPr>
            <a:xfrm flipH="false" flipV="false" rot="0">
              <a:off x="0" y="0"/>
              <a:ext cx="3052451" cy="511488"/>
            </a:xfrm>
            <a:custGeom>
              <a:avLst/>
              <a:gdLst/>
              <a:ahLst/>
              <a:cxnLst/>
              <a:rect r="r" b="b" t="t" l="l"/>
              <a:pathLst>
                <a:path h="511488" w="3052451">
                  <a:moveTo>
                    <a:pt x="26720" y="0"/>
                  </a:moveTo>
                  <a:lnTo>
                    <a:pt x="3025731" y="0"/>
                  </a:lnTo>
                  <a:cubicBezTo>
                    <a:pt x="3032817" y="0"/>
                    <a:pt x="3039614" y="2815"/>
                    <a:pt x="3044625" y="7826"/>
                  </a:cubicBezTo>
                  <a:cubicBezTo>
                    <a:pt x="3049636" y="12837"/>
                    <a:pt x="3052451" y="19633"/>
                    <a:pt x="3052451" y="26720"/>
                  </a:cubicBezTo>
                  <a:lnTo>
                    <a:pt x="3052451" y="484768"/>
                  </a:lnTo>
                  <a:cubicBezTo>
                    <a:pt x="3052451" y="491854"/>
                    <a:pt x="3049636" y="498651"/>
                    <a:pt x="3044625" y="503662"/>
                  </a:cubicBezTo>
                  <a:cubicBezTo>
                    <a:pt x="3039614" y="508672"/>
                    <a:pt x="3032817" y="511488"/>
                    <a:pt x="3025731" y="511488"/>
                  </a:cubicBezTo>
                  <a:lnTo>
                    <a:pt x="26720" y="511488"/>
                  </a:lnTo>
                  <a:cubicBezTo>
                    <a:pt x="19633" y="511488"/>
                    <a:pt x="12837" y="508672"/>
                    <a:pt x="7826" y="503662"/>
                  </a:cubicBezTo>
                  <a:cubicBezTo>
                    <a:pt x="2815" y="498651"/>
                    <a:pt x="0" y="491854"/>
                    <a:pt x="0" y="484768"/>
                  </a:cubicBezTo>
                  <a:lnTo>
                    <a:pt x="0" y="26720"/>
                  </a:lnTo>
                  <a:cubicBezTo>
                    <a:pt x="0" y="19633"/>
                    <a:pt x="2815" y="12837"/>
                    <a:pt x="7826" y="7826"/>
                  </a:cubicBezTo>
                  <a:cubicBezTo>
                    <a:pt x="12837" y="2815"/>
                    <a:pt x="19633" y="0"/>
                    <a:pt x="26720" y="0"/>
                  </a:cubicBezTo>
                  <a:close/>
                </a:path>
              </a:pathLst>
            </a:custGeom>
            <a:solidFill>
              <a:srgbClr val="FB8C23"/>
            </a:solidFill>
            <a:ln cap="rnd">
              <a:noFill/>
              <a:prstDash val="solid"/>
              <a:round/>
            </a:ln>
          </p:spPr>
        </p:sp>
        <p:sp>
          <p:nvSpPr>
            <p:cNvPr name="TextBox 10" id="10"/>
            <p:cNvSpPr txBox="true"/>
            <p:nvPr/>
          </p:nvSpPr>
          <p:spPr>
            <a:xfrm>
              <a:off x="0" y="-57150"/>
              <a:ext cx="3052451" cy="568638"/>
            </a:xfrm>
            <a:prstGeom prst="rect">
              <a:avLst/>
            </a:prstGeom>
          </p:spPr>
          <p:txBody>
            <a:bodyPr anchor="ctr" rtlCol="false" tIns="50800" lIns="50800" bIns="50800" rIns="50800"/>
            <a:lstStyle/>
            <a:p>
              <a:pPr algn="ctr">
                <a:lnSpc>
                  <a:spcPts val="2499"/>
                </a:lnSpc>
              </a:pPr>
            </a:p>
          </p:txBody>
        </p:sp>
      </p:grpSp>
      <p:sp>
        <p:nvSpPr>
          <p:cNvPr name="TextBox 11" id="11"/>
          <p:cNvSpPr txBox="true"/>
          <p:nvPr/>
        </p:nvSpPr>
        <p:spPr>
          <a:xfrm rot="0">
            <a:off x="14571790" y="7165518"/>
            <a:ext cx="2524812" cy="611886"/>
          </a:xfrm>
          <a:prstGeom prst="rect">
            <a:avLst/>
          </a:prstGeom>
        </p:spPr>
        <p:txBody>
          <a:bodyPr anchor="t" rtlCol="false" tIns="0" lIns="0" bIns="0" rIns="0">
            <a:spAutoFit/>
          </a:bodyPr>
          <a:lstStyle/>
          <a:p>
            <a:pPr>
              <a:lnSpc>
                <a:spcPts val="4092"/>
              </a:lnSpc>
            </a:pPr>
            <a:r>
              <a:rPr lang="en-US" sz="3300">
                <a:solidFill>
                  <a:srgbClr val="FFFFFF"/>
                </a:solidFill>
                <a:latin typeface="Muller Bold"/>
              </a:rPr>
              <a:t>400.000+</a:t>
            </a:r>
          </a:p>
        </p:txBody>
      </p:sp>
      <p:sp>
        <p:nvSpPr>
          <p:cNvPr name="TextBox 12" id="12"/>
          <p:cNvSpPr txBox="true"/>
          <p:nvPr/>
        </p:nvSpPr>
        <p:spPr>
          <a:xfrm rot="0">
            <a:off x="14571790" y="7648085"/>
            <a:ext cx="2266522" cy="680086"/>
          </a:xfrm>
          <a:prstGeom prst="rect">
            <a:avLst/>
          </a:prstGeom>
        </p:spPr>
        <p:txBody>
          <a:bodyPr anchor="t" rtlCol="false" tIns="0" lIns="0" bIns="0" rIns="0">
            <a:spAutoFit/>
          </a:bodyPr>
          <a:lstStyle/>
          <a:p>
            <a:pPr>
              <a:lnSpc>
                <a:spcPts val="4919"/>
              </a:lnSpc>
            </a:pPr>
            <a:r>
              <a:rPr lang="en-US" sz="2999">
                <a:solidFill>
                  <a:srgbClr val="FFFFFF"/>
                </a:solidFill>
                <a:latin typeface="Muller"/>
              </a:rPr>
              <a:t>Turnover</a:t>
            </a:r>
          </a:p>
        </p:txBody>
      </p:sp>
      <p:sp>
        <p:nvSpPr>
          <p:cNvPr name="Freeform 13" id="13"/>
          <p:cNvSpPr/>
          <p:nvPr/>
        </p:nvSpPr>
        <p:spPr>
          <a:xfrm flipH="false" flipV="false" rot="0">
            <a:off x="5933448" y="7279818"/>
            <a:ext cx="1058410" cy="1017397"/>
          </a:xfrm>
          <a:custGeom>
            <a:avLst/>
            <a:gdLst/>
            <a:ahLst/>
            <a:cxnLst/>
            <a:rect r="r" b="b" t="t" l="l"/>
            <a:pathLst>
              <a:path h="1017397" w="1058410">
                <a:moveTo>
                  <a:pt x="0" y="0"/>
                </a:moveTo>
                <a:lnTo>
                  <a:pt x="1058411" y="0"/>
                </a:lnTo>
                <a:lnTo>
                  <a:pt x="1058411" y="1017397"/>
                </a:lnTo>
                <a:lnTo>
                  <a:pt x="0" y="101739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3215843">
            <a:off x="13308946" y="7412236"/>
            <a:ext cx="1021202" cy="666566"/>
          </a:xfrm>
          <a:custGeom>
            <a:avLst/>
            <a:gdLst/>
            <a:ahLst/>
            <a:cxnLst/>
            <a:rect r="r" b="b" t="t" l="l"/>
            <a:pathLst>
              <a:path h="666566" w="1021202">
                <a:moveTo>
                  <a:pt x="0" y="0"/>
                </a:moveTo>
                <a:lnTo>
                  <a:pt x="1021202" y="0"/>
                </a:lnTo>
                <a:lnTo>
                  <a:pt x="1021202" y="666566"/>
                </a:lnTo>
                <a:lnTo>
                  <a:pt x="0" y="6665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p:cNvSpPr/>
          <p:nvPr/>
        </p:nvSpPr>
        <p:spPr>
          <a:xfrm flipH="false" flipV="false" rot="0">
            <a:off x="9859892" y="7288158"/>
            <a:ext cx="827866" cy="1000717"/>
          </a:xfrm>
          <a:custGeom>
            <a:avLst/>
            <a:gdLst/>
            <a:ahLst/>
            <a:cxnLst/>
            <a:rect r="r" b="b" t="t" l="l"/>
            <a:pathLst>
              <a:path h="1000717" w="827866">
                <a:moveTo>
                  <a:pt x="0" y="0"/>
                </a:moveTo>
                <a:lnTo>
                  <a:pt x="827866" y="0"/>
                </a:lnTo>
                <a:lnTo>
                  <a:pt x="827866" y="1000717"/>
                </a:lnTo>
                <a:lnTo>
                  <a:pt x="0" y="100071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6" id="16"/>
          <p:cNvSpPr txBox="true"/>
          <p:nvPr/>
        </p:nvSpPr>
        <p:spPr>
          <a:xfrm rot="0">
            <a:off x="7392189" y="7076483"/>
            <a:ext cx="2179522" cy="899541"/>
          </a:xfrm>
          <a:prstGeom prst="rect">
            <a:avLst/>
          </a:prstGeom>
        </p:spPr>
        <p:txBody>
          <a:bodyPr anchor="t" rtlCol="false" tIns="0" lIns="0" bIns="0" rIns="0">
            <a:spAutoFit/>
          </a:bodyPr>
          <a:lstStyle/>
          <a:p>
            <a:pPr>
              <a:lnSpc>
                <a:spcPts val="5952"/>
              </a:lnSpc>
            </a:pPr>
            <a:r>
              <a:rPr lang="en-US" sz="4800">
                <a:solidFill>
                  <a:srgbClr val="FFFFFF"/>
                </a:solidFill>
                <a:latin typeface="Muller Bold"/>
              </a:rPr>
              <a:t>5+</a:t>
            </a:r>
          </a:p>
        </p:txBody>
      </p:sp>
      <p:sp>
        <p:nvSpPr>
          <p:cNvPr name="TextBox 17" id="17"/>
          <p:cNvSpPr txBox="true"/>
          <p:nvPr/>
        </p:nvSpPr>
        <p:spPr>
          <a:xfrm rot="0">
            <a:off x="7087109" y="7722504"/>
            <a:ext cx="2677534" cy="680086"/>
          </a:xfrm>
          <a:prstGeom prst="rect">
            <a:avLst/>
          </a:prstGeom>
        </p:spPr>
        <p:txBody>
          <a:bodyPr anchor="t" rtlCol="false" tIns="0" lIns="0" bIns="0" rIns="0">
            <a:spAutoFit/>
          </a:bodyPr>
          <a:lstStyle/>
          <a:p>
            <a:pPr>
              <a:lnSpc>
                <a:spcPts val="4919"/>
              </a:lnSpc>
            </a:pPr>
            <a:r>
              <a:rPr lang="en-US" sz="2999">
                <a:solidFill>
                  <a:srgbClr val="FFFFFF"/>
                </a:solidFill>
                <a:latin typeface="Muller"/>
              </a:rPr>
              <a:t>Grocery store</a:t>
            </a:r>
          </a:p>
        </p:txBody>
      </p:sp>
      <p:sp>
        <p:nvSpPr>
          <p:cNvPr name="TextBox 18" id="18"/>
          <p:cNvSpPr txBox="true"/>
          <p:nvPr/>
        </p:nvSpPr>
        <p:spPr>
          <a:xfrm rot="0">
            <a:off x="10889413" y="7133633"/>
            <a:ext cx="2795279" cy="611886"/>
          </a:xfrm>
          <a:prstGeom prst="rect">
            <a:avLst/>
          </a:prstGeom>
        </p:spPr>
        <p:txBody>
          <a:bodyPr anchor="t" rtlCol="false" tIns="0" lIns="0" bIns="0" rIns="0">
            <a:spAutoFit/>
          </a:bodyPr>
          <a:lstStyle/>
          <a:p>
            <a:pPr>
              <a:lnSpc>
                <a:spcPts val="4092"/>
              </a:lnSpc>
            </a:pPr>
            <a:r>
              <a:rPr lang="en-US" sz="3300">
                <a:solidFill>
                  <a:srgbClr val="FFFFFF"/>
                </a:solidFill>
                <a:latin typeface="Muller Bold"/>
              </a:rPr>
              <a:t>300.000+</a:t>
            </a:r>
          </a:p>
        </p:txBody>
      </p:sp>
      <p:sp>
        <p:nvSpPr>
          <p:cNvPr name="TextBox 19" id="19"/>
          <p:cNvSpPr txBox="true"/>
          <p:nvPr/>
        </p:nvSpPr>
        <p:spPr>
          <a:xfrm rot="0">
            <a:off x="10973508" y="7706054"/>
            <a:ext cx="2179522" cy="680086"/>
          </a:xfrm>
          <a:prstGeom prst="rect">
            <a:avLst/>
          </a:prstGeom>
        </p:spPr>
        <p:txBody>
          <a:bodyPr anchor="t" rtlCol="false" tIns="0" lIns="0" bIns="0" rIns="0">
            <a:spAutoFit/>
          </a:bodyPr>
          <a:lstStyle/>
          <a:p>
            <a:pPr>
              <a:lnSpc>
                <a:spcPts val="4919"/>
              </a:lnSpc>
            </a:pPr>
            <a:r>
              <a:rPr lang="en-US" sz="2999">
                <a:solidFill>
                  <a:srgbClr val="FFFFFF"/>
                </a:solidFill>
                <a:latin typeface="Muller"/>
              </a:rPr>
              <a:t>Investment</a:t>
            </a:r>
          </a:p>
        </p:txBody>
      </p:sp>
      <p:sp>
        <p:nvSpPr>
          <p:cNvPr name="TextBox 20" id="20"/>
          <p:cNvSpPr txBox="true"/>
          <p:nvPr/>
        </p:nvSpPr>
        <p:spPr>
          <a:xfrm rot="0">
            <a:off x="7263295" y="794868"/>
            <a:ext cx="10335974" cy="1924177"/>
          </a:xfrm>
          <a:prstGeom prst="rect">
            <a:avLst/>
          </a:prstGeom>
        </p:spPr>
        <p:txBody>
          <a:bodyPr anchor="t" rtlCol="false" tIns="0" lIns="0" bIns="0" rIns="0">
            <a:spAutoFit/>
          </a:bodyPr>
          <a:lstStyle/>
          <a:p>
            <a:pPr>
              <a:lnSpc>
                <a:spcPts val="6944"/>
              </a:lnSpc>
            </a:pPr>
            <a:r>
              <a:rPr lang="en-US" sz="5600">
                <a:solidFill>
                  <a:srgbClr val="1F1B1A"/>
                </a:solidFill>
                <a:latin typeface="Muller Bold"/>
              </a:rPr>
              <a:t>How do we want to develop the company?</a:t>
            </a:r>
          </a:p>
        </p:txBody>
      </p:sp>
      <p:sp>
        <p:nvSpPr>
          <p:cNvPr name="TextBox 21" id="21"/>
          <p:cNvSpPr txBox="true"/>
          <p:nvPr/>
        </p:nvSpPr>
        <p:spPr>
          <a:xfrm rot="0">
            <a:off x="8538599" y="2894770"/>
            <a:ext cx="9060671" cy="3476863"/>
          </a:xfrm>
          <a:prstGeom prst="rect">
            <a:avLst/>
          </a:prstGeom>
        </p:spPr>
        <p:txBody>
          <a:bodyPr anchor="t" rtlCol="false" tIns="0" lIns="0" bIns="0" rIns="0">
            <a:spAutoFit/>
          </a:bodyPr>
          <a:lstStyle/>
          <a:p>
            <a:pPr>
              <a:lnSpc>
                <a:spcPts val="3923"/>
              </a:lnSpc>
            </a:pPr>
            <a:r>
              <a:rPr lang="en-US" sz="2392">
                <a:solidFill>
                  <a:srgbClr val="615E5D"/>
                </a:solidFill>
                <a:latin typeface="Muller"/>
              </a:rPr>
              <a:t>The analysis we have conducted has shown that we need 5 stores, one in each major city, to expand our product delivery network across Romania. This way, we will achieve sales both directly in-store and through home delivery with the help of delivery companies. This translates to an estimated turnover ranging from 400,000 euros to 800,000 euros with an additional investment of 300,000 euros.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sp>
        <p:nvSpPr>
          <p:cNvPr name="Freeform 2" id="2"/>
          <p:cNvSpPr/>
          <p:nvPr/>
        </p:nvSpPr>
        <p:spPr>
          <a:xfrm flipH="false" flipV="false" rot="0">
            <a:off x="0" y="8427452"/>
            <a:ext cx="18288000" cy="2392680"/>
          </a:xfrm>
          <a:custGeom>
            <a:avLst/>
            <a:gdLst/>
            <a:ahLst/>
            <a:cxnLst/>
            <a:rect r="r" b="b" t="t" l="l"/>
            <a:pathLst>
              <a:path h="2392680" w="18288000">
                <a:moveTo>
                  <a:pt x="0" y="0"/>
                </a:moveTo>
                <a:lnTo>
                  <a:pt x="18288000" y="0"/>
                </a:lnTo>
                <a:lnTo>
                  <a:pt x="18288000" y="2392680"/>
                </a:lnTo>
                <a:lnTo>
                  <a:pt x="0" y="239268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true" rot="0">
            <a:off x="0" y="-535711"/>
            <a:ext cx="18288000" cy="2392680"/>
          </a:xfrm>
          <a:custGeom>
            <a:avLst/>
            <a:gdLst/>
            <a:ahLst/>
            <a:cxnLst/>
            <a:rect r="r" b="b" t="t" l="l"/>
            <a:pathLst>
              <a:path h="2392680" w="18288000">
                <a:moveTo>
                  <a:pt x="18288000" y="2392680"/>
                </a:moveTo>
                <a:lnTo>
                  <a:pt x="0" y="2392680"/>
                </a:lnTo>
                <a:lnTo>
                  <a:pt x="0" y="0"/>
                </a:lnTo>
                <a:lnTo>
                  <a:pt x="18288000" y="0"/>
                </a:lnTo>
                <a:lnTo>
                  <a:pt x="18288000" y="239268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7223582" y="1686809"/>
            <a:ext cx="10775782" cy="6410293"/>
            <a:chOff x="0" y="0"/>
            <a:chExt cx="2838066" cy="1688308"/>
          </a:xfrm>
        </p:grpSpPr>
        <p:sp>
          <p:nvSpPr>
            <p:cNvPr name="Freeform 5" id="5"/>
            <p:cNvSpPr/>
            <p:nvPr/>
          </p:nvSpPr>
          <p:spPr>
            <a:xfrm flipH="false" flipV="false" rot="0">
              <a:off x="0" y="0"/>
              <a:ext cx="2838066" cy="1688308"/>
            </a:xfrm>
            <a:custGeom>
              <a:avLst/>
              <a:gdLst/>
              <a:ahLst/>
              <a:cxnLst/>
              <a:rect r="r" b="b" t="t" l="l"/>
              <a:pathLst>
                <a:path h="1688308" w="2838066">
                  <a:moveTo>
                    <a:pt x="28738" y="0"/>
                  </a:moveTo>
                  <a:lnTo>
                    <a:pt x="2809328" y="0"/>
                  </a:lnTo>
                  <a:cubicBezTo>
                    <a:pt x="2825199" y="0"/>
                    <a:pt x="2838066" y="12867"/>
                    <a:pt x="2838066" y="28738"/>
                  </a:cubicBezTo>
                  <a:lnTo>
                    <a:pt x="2838066" y="1659569"/>
                  </a:lnTo>
                  <a:cubicBezTo>
                    <a:pt x="2838066" y="1675441"/>
                    <a:pt x="2825199" y="1688308"/>
                    <a:pt x="2809328" y="1688308"/>
                  </a:cubicBezTo>
                  <a:lnTo>
                    <a:pt x="28738" y="1688308"/>
                  </a:lnTo>
                  <a:cubicBezTo>
                    <a:pt x="21116" y="1688308"/>
                    <a:pt x="13807" y="1685280"/>
                    <a:pt x="8417" y="1679890"/>
                  </a:cubicBezTo>
                  <a:cubicBezTo>
                    <a:pt x="3028" y="1674501"/>
                    <a:pt x="0" y="1667191"/>
                    <a:pt x="0" y="1659569"/>
                  </a:cubicBezTo>
                  <a:lnTo>
                    <a:pt x="0" y="28738"/>
                  </a:lnTo>
                  <a:cubicBezTo>
                    <a:pt x="0" y="12867"/>
                    <a:pt x="12867" y="0"/>
                    <a:pt x="28738" y="0"/>
                  </a:cubicBezTo>
                  <a:close/>
                </a:path>
              </a:pathLst>
            </a:custGeom>
            <a:solidFill>
              <a:srgbClr val="00A36C"/>
            </a:solidFill>
            <a:ln cap="rnd">
              <a:noFill/>
              <a:prstDash val="solid"/>
              <a:round/>
            </a:ln>
          </p:spPr>
        </p:sp>
        <p:sp>
          <p:nvSpPr>
            <p:cNvPr name="TextBox 6" id="6"/>
            <p:cNvSpPr txBox="true"/>
            <p:nvPr/>
          </p:nvSpPr>
          <p:spPr>
            <a:xfrm>
              <a:off x="0" y="-57150"/>
              <a:ext cx="2838066" cy="1745458"/>
            </a:xfrm>
            <a:prstGeom prst="rect">
              <a:avLst/>
            </a:prstGeom>
          </p:spPr>
          <p:txBody>
            <a:bodyPr anchor="ctr" rtlCol="false" tIns="50800" lIns="50800" bIns="50800" rIns="50800"/>
            <a:lstStyle/>
            <a:p>
              <a:pPr algn="ctr">
                <a:lnSpc>
                  <a:spcPts val="2499"/>
                </a:lnSpc>
              </a:pPr>
            </a:p>
          </p:txBody>
        </p:sp>
      </p:grpSp>
      <p:grpSp>
        <p:nvGrpSpPr>
          <p:cNvPr name="Group 7" id="7"/>
          <p:cNvGrpSpPr/>
          <p:nvPr/>
        </p:nvGrpSpPr>
        <p:grpSpPr>
          <a:xfrm rot="0">
            <a:off x="2014613" y="1118920"/>
            <a:ext cx="5634412" cy="8049159"/>
            <a:chOff x="0" y="0"/>
            <a:chExt cx="4445000" cy="6350000"/>
          </a:xfrm>
        </p:grpSpPr>
        <p:sp>
          <p:nvSpPr>
            <p:cNvPr name="Freeform 8" id="8"/>
            <p:cNvSpPr/>
            <p:nvPr/>
          </p:nvSpPr>
          <p:spPr>
            <a:xfrm flipH="false" flipV="false" rot="0">
              <a:off x="0" y="0"/>
              <a:ext cx="4445000" cy="6350000"/>
            </a:xfrm>
            <a:custGeom>
              <a:avLst/>
              <a:gdLst/>
              <a:ahLst/>
              <a:cxnLst/>
              <a:rect r="r" b="b" t="t" l="l"/>
              <a:pathLst>
                <a:path h="6350000" w="4445000">
                  <a:moveTo>
                    <a:pt x="2222500" y="6350000"/>
                  </a:moveTo>
                  <a:cubicBezTo>
                    <a:pt x="995680" y="6350000"/>
                    <a:pt x="0" y="5354320"/>
                    <a:pt x="0" y="4127500"/>
                  </a:cubicBezTo>
                  <a:lnTo>
                    <a:pt x="0" y="2222500"/>
                  </a:lnTo>
                  <a:cubicBezTo>
                    <a:pt x="0" y="995680"/>
                    <a:pt x="995680" y="0"/>
                    <a:pt x="2222500" y="0"/>
                  </a:cubicBezTo>
                  <a:cubicBezTo>
                    <a:pt x="3449320" y="0"/>
                    <a:pt x="4445000" y="995680"/>
                    <a:pt x="4445000" y="2222500"/>
                  </a:cubicBezTo>
                  <a:lnTo>
                    <a:pt x="4445000" y="4127500"/>
                  </a:lnTo>
                  <a:cubicBezTo>
                    <a:pt x="4445000" y="5354320"/>
                    <a:pt x="3449320" y="6350000"/>
                    <a:pt x="2222500" y="6350000"/>
                  </a:cubicBezTo>
                  <a:close/>
                </a:path>
              </a:pathLst>
            </a:custGeom>
            <a:solidFill>
              <a:srgbClr val="F4F2F0"/>
            </a:solidFill>
            <a:ln w="12700">
              <a:solidFill>
                <a:srgbClr val="000000"/>
              </a:solidFill>
            </a:ln>
          </p:spPr>
        </p:sp>
      </p:grpSp>
      <p:sp>
        <p:nvSpPr>
          <p:cNvPr name="Freeform 9" id="9"/>
          <p:cNvSpPr/>
          <p:nvPr/>
        </p:nvSpPr>
        <p:spPr>
          <a:xfrm flipH="false" flipV="false" rot="0">
            <a:off x="0" y="0"/>
            <a:ext cx="6168691" cy="6696001"/>
          </a:xfrm>
          <a:custGeom>
            <a:avLst/>
            <a:gdLst/>
            <a:ahLst/>
            <a:cxnLst/>
            <a:rect r="r" b="b" t="t" l="l"/>
            <a:pathLst>
              <a:path h="6696001" w="6168691">
                <a:moveTo>
                  <a:pt x="0" y="0"/>
                </a:moveTo>
                <a:lnTo>
                  <a:pt x="6168691" y="0"/>
                </a:lnTo>
                <a:lnTo>
                  <a:pt x="6168691" y="6696001"/>
                </a:lnTo>
                <a:lnTo>
                  <a:pt x="0" y="669600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8130989" y="1847750"/>
            <a:ext cx="9517027" cy="1924177"/>
          </a:xfrm>
          <a:prstGeom prst="rect">
            <a:avLst/>
          </a:prstGeom>
        </p:spPr>
        <p:txBody>
          <a:bodyPr anchor="t" rtlCol="false" tIns="0" lIns="0" bIns="0" rIns="0">
            <a:spAutoFit/>
          </a:bodyPr>
          <a:lstStyle/>
          <a:p>
            <a:pPr marL="0" indent="0" lvl="0">
              <a:lnSpc>
                <a:spcPts val="6944"/>
              </a:lnSpc>
              <a:spcBef>
                <a:spcPct val="0"/>
              </a:spcBef>
            </a:pPr>
            <a:r>
              <a:rPr lang="en-US" sz="5600">
                <a:solidFill>
                  <a:srgbClr val="FFFFFF"/>
                </a:solidFill>
                <a:latin typeface="Muller Bold"/>
              </a:rPr>
              <a:t>Every $1000 generates $380 profit.</a:t>
            </a:r>
          </a:p>
        </p:txBody>
      </p:sp>
      <p:sp>
        <p:nvSpPr>
          <p:cNvPr name="TextBox 11" id="11"/>
          <p:cNvSpPr txBox="true"/>
          <p:nvPr/>
        </p:nvSpPr>
        <p:spPr>
          <a:xfrm rot="0">
            <a:off x="8178633" y="4074407"/>
            <a:ext cx="8865680" cy="5492450"/>
          </a:xfrm>
          <a:prstGeom prst="rect">
            <a:avLst/>
          </a:prstGeom>
        </p:spPr>
        <p:txBody>
          <a:bodyPr anchor="t" rtlCol="false" tIns="0" lIns="0" bIns="0" rIns="0">
            <a:spAutoFit/>
          </a:bodyPr>
          <a:lstStyle/>
          <a:p>
            <a:pPr>
              <a:lnSpc>
                <a:spcPts val="3965"/>
              </a:lnSpc>
            </a:pPr>
            <a:r>
              <a:rPr lang="en-US" sz="2417">
                <a:solidFill>
                  <a:srgbClr val="FFFFFF"/>
                </a:solidFill>
                <a:latin typeface="Muller"/>
              </a:rPr>
              <a:t>Due to the very high demand from customers and the fact that it's a unique concept, it allowed me to test the market with just a $1000 initial investment. I made a profit of $380, which I reinvested. I am aware of the immense potential of this business model and attempted to borrow money from the bank, but I couldn't secure the loan with real estate. In the end, I managed to obtain only $20,000, but I did not accept it.</a:t>
            </a:r>
          </a:p>
          <a:p>
            <a:pPr>
              <a:lnSpc>
                <a:spcPts val="3965"/>
              </a:lnSpc>
            </a:pPr>
          </a:p>
          <a:p>
            <a:pPr>
              <a:lnSpc>
                <a:spcPts val="3965"/>
              </a:lnSpc>
            </a:pPr>
          </a:p>
          <a:p>
            <a:pPr>
              <a:lnSpc>
                <a:spcPts val="3965"/>
              </a:lnSpc>
            </a:pPr>
          </a:p>
          <a:p>
            <a:pPr>
              <a:lnSpc>
                <a:spcPts val="3965"/>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4F2F0"/>
        </a:solidFill>
      </p:bgPr>
    </p:bg>
    <p:spTree>
      <p:nvGrpSpPr>
        <p:cNvPr id="1" name=""/>
        <p:cNvGrpSpPr/>
        <p:nvPr/>
      </p:nvGrpSpPr>
      <p:grpSpPr>
        <a:xfrm>
          <a:off x="0" y="0"/>
          <a:ext cx="0" cy="0"/>
          <a:chOff x="0" y="0"/>
          <a:chExt cx="0" cy="0"/>
        </a:xfrm>
      </p:grpSpPr>
      <p:sp>
        <p:nvSpPr>
          <p:cNvPr name="Freeform 2" id="2"/>
          <p:cNvSpPr/>
          <p:nvPr/>
        </p:nvSpPr>
        <p:spPr>
          <a:xfrm flipH="false" flipV="false" rot="0">
            <a:off x="4711358" y="972129"/>
            <a:ext cx="1571801" cy="2047949"/>
          </a:xfrm>
          <a:custGeom>
            <a:avLst/>
            <a:gdLst/>
            <a:ahLst/>
            <a:cxnLst/>
            <a:rect r="r" b="b" t="t" l="l"/>
            <a:pathLst>
              <a:path h="2047949" w="1571801">
                <a:moveTo>
                  <a:pt x="0" y="0"/>
                </a:moveTo>
                <a:lnTo>
                  <a:pt x="1571801" y="0"/>
                </a:lnTo>
                <a:lnTo>
                  <a:pt x="1571801" y="2047949"/>
                </a:lnTo>
                <a:lnTo>
                  <a:pt x="0" y="204794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2279697">
            <a:off x="8087963" y="4337218"/>
            <a:ext cx="2229984" cy="1661338"/>
          </a:xfrm>
          <a:custGeom>
            <a:avLst/>
            <a:gdLst/>
            <a:ahLst/>
            <a:cxnLst/>
            <a:rect r="r" b="b" t="t" l="l"/>
            <a:pathLst>
              <a:path h="1661338" w="2229984">
                <a:moveTo>
                  <a:pt x="2229984" y="0"/>
                </a:moveTo>
                <a:lnTo>
                  <a:pt x="0" y="0"/>
                </a:lnTo>
                <a:lnTo>
                  <a:pt x="0" y="1661338"/>
                </a:lnTo>
                <a:lnTo>
                  <a:pt x="2229984" y="1661338"/>
                </a:lnTo>
                <a:lnTo>
                  <a:pt x="222998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298816" y="4764275"/>
            <a:ext cx="1814943" cy="1744614"/>
          </a:xfrm>
          <a:custGeom>
            <a:avLst/>
            <a:gdLst/>
            <a:ahLst/>
            <a:cxnLst/>
            <a:rect r="r" b="b" t="t" l="l"/>
            <a:pathLst>
              <a:path h="1744614" w="1814943">
                <a:moveTo>
                  <a:pt x="0" y="0"/>
                </a:moveTo>
                <a:lnTo>
                  <a:pt x="1814943" y="0"/>
                </a:lnTo>
                <a:lnTo>
                  <a:pt x="1814943" y="1744614"/>
                </a:lnTo>
                <a:lnTo>
                  <a:pt x="0" y="17446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219132" y="4373218"/>
            <a:ext cx="2002191" cy="2135671"/>
          </a:xfrm>
          <a:custGeom>
            <a:avLst/>
            <a:gdLst/>
            <a:ahLst/>
            <a:cxnLst/>
            <a:rect r="r" b="b" t="t" l="l"/>
            <a:pathLst>
              <a:path h="2135671" w="2002191">
                <a:moveTo>
                  <a:pt x="0" y="0"/>
                </a:moveTo>
                <a:lnTo>
                  <a:pt x="2002191" y="0"/>
                </a:lnTo>
                <a:lnTo>
                  <a:pt x="2002191" y="2135671"/>
                </a:lnTo>
                <a:lnTo>
                  <a:pt x="0" y="213567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24000">
            <a:off x="2389669" y="5245696"/>
            <a:ext cx="1521669" cy="904926"/>
          </a:xfrm>
          <a:custGeom>
            <a:avLst/>
            <a:gdLst/>
            <a:ahLst/>
            <a:cxnLst/>
            <a:rect r="r" b="b" t="t" l="l"/>
            <a:pathLst>
              <a:path h="904926" w="1521669">
                <a:moveTo>
                  <a:pt x="0" y="10580"/>
                </a:moveTo>
                <a:lnTo>
                  <a:pt x="1515425" y="0"/>
                </a:lnTo>
                <a:lnTo>
                  <a:pt x="1521669" y="894346"/>
                </a:lnTo>
                <a:lnTo>
                  <a:pt x="6244" y="904925"/>
                </a:lnTo>
                <a:lnTo>
                  <a:pt x="0" y="10580"/>
                </a:lnTo>
                <a:close/>
              </a:path>
            </a:pathLst>
          </a:custGeom>
          <a:blipFill>
            <a:blip r:embed="rId10"/>
            <a:stretch>
              <a:fillRect l="-4825" t="0" r="-4832" b="-1647"/>
            </a:stretch>
          </a:blipFill>
        </p:spPr>
      </p:sp>
      <p:sp>
        <p:nvSpPr>
          <p:cNvPr name="Freeform 7" id="7"/>
          <p:cNvSpPr/>
          <p:nvPr/>
        </p:nvSpPr>
        <p:spPr>
          <a:xfrm flipH="false" flipV="false" rot="-8620316">
            <a:off x="6235841" y="2525111"/>
            <a:ext cx="3504191" cy="989934"/>
          </a:xfrm>
          <a:custGeom>
            <a:avLst/>
            <a:gdLst/>
            <a:ahLst/>
            <a:cxnLst/>
            <a:rect r="r" b="b" t="t" l="l"/>
            <a:pathLst>
              <a:path h="989934" w="3504191">
                <a:moveTo>
                  <a:pt x="0" y="0"/>
                </a:moveTo>
                <a:lnTo>
                  <a:pt x="3504191" y="0"/>
                </a:lnTo>
                <a:lnTo>
                  <a:pt x="3504191" y="989934"/>
                </a:lnTo>
                <a:lnTo>
                  <a:pt x="0" y="98993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24000">
            <a:off x="6469371" y="5245696"/>
            <a:ext cx="1521669" cy="904926"/>
          </a:xfrm>
          <a:custGeom>
            <a:avLst/>
            <a:gdLst/>
            <a:ahLst/>
            <a:cxnLst/>
            <a:rect r="r" b="b" t="t" l="l"/>
            <a:pathLst>
              <a:path h="904926" w="1521669">
                <a:moveTo>
                  <a:pt x="0" y="10580"/>
                </a:moveTo>
                <a:lnTo>
                  <a:pt x="1515425" y="0"/>
                </a:lnTo>
                <a:lnTo>
                  <a:pt x="1521669" y="894346"/>
                </a:lnTo>
                <a:lnTo>
                  <a:pt x="6244" y="904925"/>
                </a:lnTo>
                <a:lnTo>
                  <a:pt x="0" y="10580"/>
                </a:lnTo>
                <a:close/>
              </a:path>
            </a:pathLst>
          </a:custGeom>
          <a:blipFill>
            <a:blip r:embed="rId10"/>
            <a:stretch>
              <a:fillRect l="-4825" t="0" r="-4832" b="-1647"/>
            </a:stretch>
          </a:blipFill>
        </p:spPr>
      </p:sp>
      <p:sp>
        <p:nvSpPr>
          <p:cNvPr name="Freeform 9" id="9"/>
          <p:cNvSpPr/>
          <p:nvPr/>
        </p:nvSpPr>
        <p:spPr>
          <a:xfrm flipH="false" flipV="false" rot="5424000">
            <a:off x="4489488" y="3405049"/>
            <a:ext cx="1433599" cy="852551"/>
          </a:xfrm>
          <a:custGeom>
            <a:avLst/>
            <a:gdLst/>
            <a:ahLst/>
            <a:cxnLst/>
            <a:rect r="r" b="b" t="t" l="l"/>
            <a:pathLst>
              <a:path h="852551" w="1433599">
                <a:moveTo>
                  <a:pt x="0" y="9967"/>
                </a:moveTo>
                <a:lnTo>
                  <a:pt x="1427717" y="0"/>
                </a:lnTo>
                <a:lnTo>
                  <a:pt x="1433599" y="842584"/>
                </a:lnTo>
                <a:lnTo>
                  <a:pt x="5882" y="852551"/>
                </a:lnTo>
                <a:lnTo>
                  <a:pt x="0" y="9967"/>
                </a:lnTo>
                <a:close/>
              </a:path>
            </a:pathLst>
          </a:custGeom>
          <a:blipFill>
            <a:blip r:embed="rId10"/>
            <a:stretch>
              <a:fillRect l="-4825" t="0" r="-4832" b="-1647"/>
            </a:stretch>
          </a:blipFill>
        </p:spPr>
      </p:sp>
      <p:sp>
        <p:nvSpPr>
          <p:cNvPr name="Freeform 10" id="10"/>
          <p:cNvSpPr/>
          <p:nvPr/>
        </p:nvSpPr>
        <p:spPr>
          <a:xfrm flipH="false" flipV="false" rot="0">
            <a:off x="3723095" y="7827103"/>
            <a:ext cx="2837094" cy="1546216"/>
          </a:xfrm>
          <a:custGeom>
            <a:avLst/>
            <a:gdLst/>
            <a:ahLst/>
            <a:cxnLst/>
            <a:rect r="r" b="b" t="t" l="l"/>
            <a:pathLst>
              <a:path h="1546216" w="2837094">
                <a:moveTo>
                  <a:pt x="0" y="0"/>
                </a:moveTo>
                <a:lnTo>
                  <a:pt x="2837095" y="0"/>
                </a:lnTo>
                <a:lnTo>
                  <a:pt x="2837095" y="1546216"/>
                </a:lnTo>
                <a:lnTo>
                  <a:pt x="0" y="15462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6175045" y="913681"/>
            <a:ext cx="1355550" cy="962440"/>
          </a:xfrm>
          <a:custGeom>
            <a:avLst/>
            <a:gdLst/>
            <a:ahLst/>
            <a:cxnLst/>
            <a:rect r="r" b="b" t="t" l="l"/>
            <a:pathLst>
              <a:path h="962440" w="1355550">
                <a:moveTo>
                  <a:pt x="0" y="0"/>
                </a:moveTo>
                <a:lnTo>
                  <a:pt x="1355550" y="0"/>
                </a:lnTo>
                <a:lnTo>
                  <a:pt x="1355550" y="962440"/>
                </a:lnTo>
                <a:lnTo>
                  <a:pt x="0" y="9624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5424000">
            <a:off x="4534829" y="6861897"/>
            <a:ext cx="1213627" cy="721735"/>
          </a:xfrm>
          <a:custGeom>
            <a:avLst/>
            <a:gdLst/>
            <a:ahLst/>
            <a:cxnLst/>
            <a:rect r="r" b="b" t="t" l="l"/>
            <a:pathLst>
              <a:path h="721735" w="1213627">
                <a:moveTo>
                  <a:pt x="0" y="8438"/>
                </a:moveTo>
                <a:lnTo>
                  <a:pt x="1208647" y="0"/>
                </a:lnTo>
                <a:lnTo>
                  <a:pt x="1213627" y="713297"/>
                </a:lnTo>
                <a:lnTo>
                  <a:pt x="4980" y="721735"/>
                </a:lnTo>
                <a:lnTo>
                  <a:pt x="0" y="8438"/>
                </a:lnTo>
                <a:close/>
              </a:path>
            </a:pathLst>
          </a:custGeom>
          <a:blipFill>
            <a:blip r:embed="rId10"/>
            <a:stretch>
              <a:fillRect l="-4825" t="0" r="-4832" b="-1647"/>
            </a:stretch>
          </a:blipFill>
        </p:spPr>
      </p:sp>
      <p:sp>
        <p:nvSpPr>
          <p:cNvPr name="TextBox 13" id="13"/>
          <p:cNvSpPr txBox="true"/>
          <p:nvPr/>
        </p:nvSpPr>
        <p:spPr>
          <a:xfrm rot="0">
            <a:off x="11564545" y="2116248"/>
            <a:ext cx="6317241" cy="8170752"/>
          </a:xfrm>
          <a:prstGeom prst="rect">
            <a:avLst/>
          </a:prstGeom>
        </p:spPr>
        <p:txBody>
          <a:bodyPr anchor="t" rtlCol="false" tIns="0" lIns="0" bIns="0" rIns="0">
            <a:spAutoFit/>
          </a:bodyPr>
          <a:lstStyle/>
          <a:p>
            <a:pPr algn="ctr">
              <a:lnSpc>
                <a:spcPts val="5856"/>
              </a:lnSpc>
            </a:pPr>
            <a:r>
              <a:rPr lang="en-US" sz="4183">
                <a:solidFill>
                  <a:srgbClr val="000000"/>
                </a:solidFill>
                <a:latin typeface="Arimo Bold"/>
              </a:rPr>
              <a:t>The company utilizes both in-store sales and online sales. This sales approach ensures financial stability and a larger customer base.</a:t>
            </a:r>
          </a:p>
          <a:p>
            <a:pPr algn="ctr">
              <a:lnSpc>
                <a:spcPts val="5856"/>
              </a:lnSpc>
            </a:pPr>
          </a:p>
          <a:p>
            <a:pPr algn="ctr">
              <a:lnSpc>
                <a:spcPts val="5856"/>
              </a:lnSpc>
            </a:pPr>
          </a:p>
          <a:p>
            <a:pPr algn="ctr">
              <a:lnSpc>
                <a:spcPts val="5856"/>
              </a:lnSpc>
            </a:pPr>
          </a:p>
          <a:p>
            <a:pPr algn="ctr">
              <a:lnSpc>
                <a:spcPts val="5856"/>
              </a:lnSpc>
            </a:pPr>
          </a:p>
          <a:p>
            <a:pPr algn="ctr">
              <a:lnSpc>
                <a:spcPts val="5856"/>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2FFBA"/>
        </a:solidFill>
      </p:bgPr>
    </p:bg>
    <p:spTree>
      <p:nvGrpSpPr>
        <p:cNvPr id="1" name=""/>
        <p:cNvGrpSpPr/>
        <p:nvPr/>
      </p:nvGrpSpPr>
      <p:grpSpPr>
        <a:xfrm>
          <a:off x="0" y="0"/>
          <a:ext cx="0" cy="0"/>
          <a:chOff x="0" y="0"/>
          <a:chExt cx="0" cy="0"/>
        </a:xfrm>
      </p:grpSpPr>
      <p:sp>
        <p:nvSpPr>
          <p:cNvPr name="Freeform 2" id="2"/>
          <p:cNvSpPr/>
          <p:nvPr/>
        </p:nvSpPr>
        <p:spPr>
          <a:xfrm flipH="true" flipV="false" rot="0">
            <a:off x="0" y="0"/>
            <a:ext cx="18288000" cy="10249797"/>
          </a:xfrm>
          <a:custGeom>
            <a:avLst/>
            <a:gdLst/>
            <a:ahLst/>
            <a:cxnLst/>
            <a:rect r="r" b="b" t="t" l="l"/>
            <a:pathLst>
              <a:path h="10249797" w="18288000">
                <a:moveTo>
                  <a:pt x="18288000" y="0"/>
                </a:moveTo>
                <a:lnTo>
                  <a:pt x="0" y="0"/>
                </a:lnTo>
                <a:lnTo>
                  <a:pt x="0" y="10249797"/>
                </a:lnTo>
                <a:lnTo>
                  <a:pt x="18288000" y="10249797"/>
                </a:lnTo>
                <a:lnTo>
                  <a:pt x="18288000" y="0"/>
                </a:lnTo>
                <a:close/>
              </a:path>
            </a:pathLst>
          </a:custGeom>
          <a:blipFill>
            <a:blip r:embed="rId2"/>
            <a:stretch>
              <a:fillRect l="-1420" t="-7701" r="-11849" b="-27032"/>
            </a:stretch>
          </a:blipFill>
        </p:spPr>
      </p:sp>
      <p:grpSp>
        <p:nvGrpSpPr>
          <p:cNvPr name="Group 3" id="3"/>
          <p:cNvGrpSpPr/>
          <p:nvPr/>
        </p:nvGrpSpPr>
        <p:grpSpPr>
          <a:xfrm rot="0">
            <a:off x="8395053" y="1015872"/>
            <a:ext cx="1193234" cy="1193234"/>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EC81"/>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grpSp>
        <p:nvGrpSpPr>
          <p:cNvPr name="Group 6" id="6"/>
          <p:cNvGrpSpPr/>
          <p:nvPr/>
        </p:nvGrpSpPr>
        <p:grpSpPr>
          <a:xfrm rot="0">
            <a:off x="8547383" y="6409354"/>
            <a:ext cx="1193234" cy="1193234"/>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EC81"/>
            </a:solidFill>
          </p:spPr>
        </p:sp>
        <p:sp>
          <p:nvSpPr>
            <p:cNvPr name="TextBox 8" id="8"/>
            <p:cNvSpPr txBox="true"/>
            <p:nvPr/>
          </p:nvSpPr>
          <p:spPr>
            <a:xfrm>
              <a:off x="76200" y="19050"/>
              <a:ext cx="660400" cy="717550"/>
            </a:xfrm>
            <a:prstGeom prst="rect">
              <a:avLst/>
            </a:prstGeom>
          </p:spPr>
          <p:txBody>
            <a:bodyPr anchor="ctr" rtlCol="false" tIns="50800" lIns="50800" bIns="50800" rIns="50800"/>
            <a:lstStyle/>
            <a:p>
              <a:pPr algn="ctr">
                <a:lnSpc>
                  <a:spcPts val="2659"/>
                </a:lnSpc>
              </a:pPr>
            </a:p>
          </p:txBody>
        </p:sp>
      </p:grpSp>
      <p:sp>
        <p:nvSpPr>
          <p:cNvPr name="Freeform 9" id="9"/>
          <p:cNvSpPr/>
          <p:nvPr/>
        </p:nvSpPr>
        <p:spPr>
          <a:xfrm flipH="false" flipV="false" rot="0">
            <a:off x="8629200" y="6409354"/>
            <a:ext cx="1029600" cy="1006434"/>
          </a:xfrm>
          <a:custGeom>
            <a:avLst/>
            <a:gdLst/>
            <a:ahLst/>
            <a:cxnLst/>
            <a:rect r="r" b="b" t="t" l="l"/>
            <a:pathLst>
              <a:path h="1006434" w="1029600">
                <a:moveTo>
                  <a:pt x="0" y="0"/>
                </a:moveTo>
                <a:lnTo>
                  <a:pt x="1029600" y="0"/>
                </a:lnTo>
                <a:lnTo>
                  <a:pt x="1029600" y="1006434"/>
                </a:lnTo>
                <a:lnTo>
                  <a:pt x="0" y="100643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8547383" y="1028700"/>
            <a:ext cx="1040903" cy="1180406"/>
          </a:xfrm>
          <a:custGeom>
            <a:avLst/>
            <a:gdLst/>
            <a:ahLst/>
            <a:cxnLst/>
            <a:rect r="r" b="b" t="t" l="l"/>
            <a:pathLst>
              <a:path h="1180406" w="1040903">
                <a:moveTo>
                  <a:pt x="0" y="0"/>
                </a:moveTo>
                <a:lnTo>
                  <a:pt x="1040904" y="0"/>
                </a:lnTo>
                <a:lnTo>
                  <a:pt x="1040904" y="1180406"/>
                </a:lnTo>
                <a:lnTo>
                  <a:pt x="0" y="118040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1" id="11"/>
          <p:cNvGrpSpPr/>
          <p:nvPr/>
        </p:nvGrpSpPr>
        <p:grpSpPr>
          <a:xfrm rot="0">
            <a:off x="356909" y="3287686"/>
            <a:ext cx="8916283" cy="3121668"/>
            <a:chOff x="0" y="0"/>
            <a:chExt cx="2348321" cy="822168"/>
          </a:xfrm>
        </p:grpSpPr>
        <p:sp>
          <p:nvSpPr>
            <p:cNvPr name="Freeform 12" id="12"/>
            <p:cNvSpPr/>
            <p:nvPr/>
          </p:nvSpPr>
          <p:spPr>
            <a:xfrm flipH="false" flipV="false" rot="0">
              <a:off x="0" y="0"/>
              <a:ext cx="2348321" cy="822168"/>
            </a:xfrm>
            <a:custGeom>
              <a:avLst/>
              <a:gdLst/>
              <a:ahLst/>
              <a:cxnLst/>
              <a:rect r="r" b="b" t="t" l="l"/>
              <a:pathLst>
                <a:path h="822168" w="2348321">
                  <a:moveTo>
                    <a:pt x="0" y="0"/>
                  </a:moveTo>
                  <a:lnTo>
                    <a:pt x="2348321" y="0"/>
                  </a:lnTo>
                  <a:lnTo>
                    <a:pt x="2348321" y="822168"/>
                  </a:lnTo>
                  <a:lnTo>
                    <a:pt x="0" y="822168"/>
                  </a:lnTo>
                  <a:close/>
                </a:path>
              </a:pathLst>
            </a:custGeom>
            <a:solidFill>
              <a:srgbClr val="FBFBEC"/>
            </a:solidFill>
          </p:spPr>
        </p:sp>
        <p:sp>
          <p:nvSpPr>
            <p:cNvPr name="TextBox 13" id="13"/>
            <p:cNvSpPr txBox="true"/>
            <p:nvPr/>
          </p:nvSpPr>
          <p:spPr>
            <a:xfrm>
              <a:off x="0" y="-57150"/>
              <a:ext cx="2348321" cy="879318"/>
            </a:xfrm>
            <a:prstGeom prst="rect">
              <a:avLst/>
            </a:prstGeom>
          </p:spPr>
          <p:txBody>
            <a:bodyPr anchor="ctr" rtlCol="false" tIns="50800" lIns="50800" bIns="50800" rIns="50800"/>
            <a:lstStyle/>
            <a:p>
              <a:pPr algn="ctr">
                <a:lnSpc>
                  <a:spcPts val="2499"/>
                </a:lnSpc>
              </a:pPr>
            </a:p>
          </p:txBody>
        </p:sp>
      </p:grpSp>
      <p:sp>
        <p:nvSpPr>
          <p:cNvPr name="TextBox 14" id="14"/>
          <p:cNvSpPr txBox="true"/>
          <p:nvPr/>
        </p:nvSpPr>
        <p:spPr>
          <a:xfrm rot="0">
            <a:off x="10515639" y="1747082"/>
            <a:ext cx="6507491" cy="6539243"/>
          </a:xfrm>
          <a:prstGeom prst="rect">
            <a:avLst/>
          </a:prstGeom>
        </p:spPr>
        <p:txBody>
          <a:bodyPr anchor="t" rtlCol="false" tIns="0" lIns="0" bIns="0" rIns="0">
            <a:spAutoFit/>
          </a:bodyPr>
          <a:lstStyle/>
          <a:p>
            <a:pPr>
              <a:lnSpc>
                <a:spcPts val="5239"/>
              </a:lnSpc>
            </a:pPr>
            <a:r>
              <a:rPr lang="en-US" sz="3274">
                <a:solidFill>
                  <a:srgbClr val="2E5B36"/>
                </a:solidFill>
                <a:latin typeface="Inter"/>
              </a:rPr>
              <a:t>Natural means it doesn't have chemical fertilizers, chemical compounds, or chemical treatments. Everything we currently see in stores doesn't meet these characteristics to be considered natural. I've obtained natural products at the same price as non-natural ones. Amazing, isn't it?</a:t>
            </a:r>
          </a:p>
        </p:txBody>
      </p:sp>
      <p:sp>
        <p:nvSpPr>
          <p:cNvPr name="TextBox 15" id="15"/>
          <p:cNvSpPr txBox="true"/>
          <p:nvPr/>
        </p:nvSpPr>
        <p:spPr>
          <a:xfrm rot="0">
            <a:off x="659192" y="3422116"/>
            <a:ext cx="8484808" cy="2695575"/>
          </a:xfrm>
          <a:prstGeom prst="rect">
            <a:avLst/>
          </a:prstGeom>
        </p:spPr>
        <p:txBody>
          <a:bodyPr anchor="t" rtlCol="false" tIns="0" lIns="0" bIns="0" rIns="0">
            <a:spAutoFit/>
          </a:bodyPr>
          <a:lstStyle/>
          <a:p>
            <a:pPr>
              <a:lnSpc>
                <a:spcPts val="7081"/>
              </a:lnSpc>
            </a:pPr>
            <a:r>
              <a:rPr lang="en-US" sz="5901">
                <a:solidFill>
                  <a:srgbClr val="2E5B36"/>
                </a:solidFill>
                <a:latin typeface="Rubik Semi-Bold"/>
              </a:rPr>
              <a:t>I hope you understand what I mean when I say natural.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FBEC"/>
        </a:solidFill>
      </p:bgPr>
    </p:bg>
    <p:spTree>
      <p:nvGrpSpPr>
        <p:cNvPr id="1" name=""/>
        <p:cNvGrpSpPr/>
        <p:nvPr/>
      </p:nvGrpSpPr>
      <p:grpSpPr>
        <a:xfrm>
          <a:off x="0" y="0"/>
          <a:ext cx="0" cy="0"/>
          <a:chOff x="0" y="0"/>
          <a:chExt cx="0" cy="0"/>
        </a:xfrm>
      </p:grpSpPr>
      <p:sp>
        <p:nvSpPr>
          <p:cNvPr name="Freeform 2" id="2"/>
          <p:cNvSpPr/>
          <p:nvPr/>
        </p:nvSpPr>
        <p:spPr>
          <a:xfrm flipH="false" flipV="false" rot="-5694160">
            <a:off x="9846419" y="1962908"/>
            <a:ext cx="10426024" cy="12493057"/>
          </a:xfrm>
          <a:custGeom>
            <a:avLst/>
            <a:gdLst/>
            <a:ahLst/>
            <a:cxnLst/>
            <a:rect r="r" b="b" t="t" l="l"/>
            <a:pathLst>
              <a:path h="12493057" w="10426024">
                <a:moveTo>
                  <a:pt x="0" y="0"/>
                </a:moveTo>
                <a:lnTo>
                  <a:pt x="10426024" y="0"/>
                </a:lnTo>
                <a:lnTo>
                  <a:pt x="10426024" y="12493057"/>
                </a:lnTo>
                <a:lnTo>
                  <a:pt x="0" y="124930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rcRect l="0" t="0" r="0" b="0"/>
          <a:stretch>
            <a:fillRect/>
          </a:stretch>
        </p:blipFill>
        <p:spPr>
          <a:xfrm flipH="true" flipV="false" rot="0">
            <a:off x="11332051" y="1075365"/>
            <a:ext cx="5677964" cy="8229600"/>
          </a:xfrm>
          <a:prstGeom prst="rect">
            <a:avLst/>
          </a:prstGeom>
        </p:spPr>
      </p:pic>
      <p:sp>
        <p:nvSpPr>
          <p:cNvPr name="TextBox 4" id="4"/>
          <p:cNvSpPr txBox="true"/>
          <p:nvPr/>
        </p:nvSpPr>
        <p:spPr>
          <a:xfrm rot="0">
            <a:off x="1028700" y="1770847"/>
            <a:ext cx="8511802" cy="6870553"/>
          </a:xfrm>
          <a:prstGeom prst="rect">
            <a:avLst/>
          </a:prstGeom>
        </p:spPr>
        <p:txBody>
          <a:bodyPr anchor="t" rtlCol="false" tIns="0" lIns="0" bIns="0" rIns="0">
            <a:spAutoFit/>
          </a:bodyPr>
          <a:lstStyle/>
          <a:p>
            <a:pPr>
              <a:lnSpc>
                <a:spcPts val="6037"/>
              </a:lnSpc>
            </a:pPr>
            <a:r>
              <a:rPr lang="en-US" sz="5488">
                <a:solidFill>
                  <a:srgbClr val="557C18"/>
                </a:solidFill>
                <a:latin typeface="Roca One"/>
              </a:rPr>
              <a:t>I have everything prepared: producers all over Romania, a project for each physical store, a functional online store, delivery company, advertisements, but something is missing... THE MONEY.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DAF7cCXCtbU</dc:identifier>
  <dcterms:modified xsi:type="dcterms:W3CDTF">2011-08-01T06:04:30Z</dcterms:modified>
  <cp:revision>1</cp:revision>
  <dc:title>Natural Organic Food &amp; Grocery Store Presentation Template</dc:title>
</cp:coreProperties>
</file>